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6"/>
  </p:notesMasterIdLst>
  <p:handoutMasterIdLst>
    <p:handoutMasterId r:id="rId27"/>
  </p:handoutMasterIdLst>
  <p:sldIdLst>
    <p:sldId id="328" r:id="rId5"/>
    <p:sldId id="332" r:id="rId6"/>
    <p:sldId id="331" r:id="rId7"/>
    <p:sldId id="302" r:id="rId8"/>
    <p:sldId id="262" r:id="rId9"/>
    <p:sldId id="311" r:id="rId10"/>
    <p:sldId id="313" r:id="rId11"/>
    <p:sldId id="314" r:id="rId12"/>
    <p:sldId id="315" r:id="rId13"/>
    <p:sldId id="316" r:id="rId14"/>
    <p:sldId id="305" r:id="rId15"/>
    <p:sldId id="317" r:id="rId16"/>
    <p:sldId id="306" r:id="rId17"/>
    <p:sldId id="304" r:id="rId18"/>
    <p:sldId id="321" r:id="rId19"/>
    <p:sldId id="322" r:id="rId20"/>
    <p:sldId id="323" r:id="rId21"/>
    <p:sldId id="324" r:id="rId22"/>
    <p:sldId id="320" r:id="rId23"/>
    <p:sldId id="327" r:id="rId24"/>
    <p:sldId id="329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D1"/>
    <a:srgbClr val="FFF2DD"/>
    <a:srgbClr val="8D3E1D"/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71922" autoAdjust="0"/>
  </p:normalViewPr>
  <p:slideViewPr>
    <p:cSldViewPr snapToGrid="0">
      <p:cViewPr>
        <p:scale>
          <a:sx n="90" d="100"/>
          <a:sy n="90" d="100"/>
        </p:scale>
        <p:origin x="-1278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5E99549-FDDF-2361-BED8-BF2521F527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F2AE4E-9F46-D267-A7B2-AD8D7F8B2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C4DE1A3E-93FB-42D1-AC92-8D1CEBDB029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4BDBC1-41FC-8FB8-1B66-7C44C0529E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A81653-8F08-4489-8E2D-D9BE486E8E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50D0F7F9-CF82-4C8C-841B-D17CE39B2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1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6C63451-F71A-45EA-8B10-04A09C28CC19}" type="datetimeFigureOut">
              <a:rPr lang="ru-RU" smtClean="0"/>
              <a:t>08.11.2024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5B8B270D-091D-4ED2-8C85-0898DD7D9F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0%BE%D0%BB%D0%BA%D0%BE%D0%B2%D1%8B%D0%B9_%D1%81%D0%BB%D0%BE%D0%B2%D0%B0%D1%80%D1%8C_%D0%B6%D0%B8%D0%B2%D0%BE%D0%B3%D0%BE_%D0%B2%D0%B5%D0%BB%D0%B8%D0%BA%D0%BE%D1%80%D1%83%D1%81%D1%81%D0%BA%D0%BE%D0%B3%D0%BE_%D1%8F%D0%B7%D1%8B%D0%BA%D0%B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0%BE%D0%BB%D0%BA%D0%BE%D0%B2%D1%8B%D0%B9_%D1%81%D0%BB%D0%BE%D0%B2%D0%B0%D1%80%D1%8C_%D0%B6%D0%B8%D0%B2%D0%BE%D0%B3%D0%BE_%D0%B2%D0%B5%D0%BB%D0%B8%D0%BA%D0%BE%D1%80%D1%83%D1%81%D1%81%D0%BA%D0%BE%D0%B3%D0%BE_%D1%8F%D0%B7%D1%8B%D0%BA%D0%B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Magnum_opus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zamas.academy/materials/32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alameo.com/read/0064615648966c84e9bdc?page=1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eritage-institute.ru/?tribe_events=vyshel-dokumentalnyj-film-o-v-i-dale-snyatyj-v-tom-chisle-v-palatah-averkiya-kirillova" TargetMode="External"/><Relationship Id="rId4" Type="http://schemas.openxmlformats.org/officeDocument/2006/relationships/hyperlink" Target="https://www.youtube.com/watch?v=Gfn905E078o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1%82%D0%BD%D0%BE%D0%B3%D1%80%D0%B0%D1%84" TargetMode="External"/><Relationship Id="rId3" Type="http://schemas.openxmlformats.org/officeDocument/2006/relationships/hyperlink" Target="https://ru.wikipedia.org/wiki/22_%D0%BD%D0%BE%D1%8F%D0%B1%D1%80%D1%8F" TargetMode="External"/><Relationship Id="rId7" Type="http://schemas.openxmlformats.org/officeDocument/2006/relationships/hyperlink" Target="https://ru.wikipedia.org/wiki/%D0%9F%D0%B8%D1%81%D0%B0%D1%82%D0%B5%D0%BB%D1%8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1872_%D0%B3%D0%BE%D0%B4" TargetMode="External"/><Relationship Id="rId5" Type="http://schemas.openxmlformats.org/officeDocument/2006/relationships/hyperlink" Target="https://ru.wikipedia.org/wiki/4_%D0%BE%D0%BA%D1%82%D1%8F%D0%B1%D1%80%D1%8F" TargetMode="External"/><Relationship Id="rId10" Type="http://schemas.openxmlformats.org/officeDocument/2006/relationships/hyperlink" Target="https://ru.wikipedia.org/wiki/%D0%92%D0%BE%D0%B5%D0%BD%D0%BD%D1%8B%D0%B9_%D0%B2%D1%80%D0%B0%D1%87" TargetMode="External"/><Relationship Id="rId4" Type="http://schemas.openxmlformats.org/officeDocument/2006/relationships/hyperlink" Target="https://ru.wikipedia.org/wiki/1801_%D0%B3%D0%BE%D0%B4" TargetMode="External"/><Relationship Id="rId9" Type="http://schemas.openxmlformats.org/officeDocument/2006/relationships/hyperlink" Target="https://ru.wikipedia.org/wiki/%D0%9B%D0%B5%D0%BA%D1%81%D0%B8%D0%BA%D0%BE%D0%B3%D1%80%D0%B0%D1%84%D0%B8%D1%8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teraturno.com/chronicle/pushki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25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Владимиру Далю умирающий Пушкин передал свой золотой перстень-талисман с изумрудом со словами: «Даль, возьми на память». А когда Даль попытался отказаться, Пушкин настойчиво повторил: «Бери, друг, мне уж больше не писать». Впоследствии по поводу пушкинского перстня Даль написал: «Как гляну на этот перстень, хочется приняться за что-либо порядочное».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8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Наибольшую славу принёс Далю  непревзойдённый по объёму «</a:t>
            </a:r>
            <a:r>
              <a:rPr lang="ru-RU" dirty="0">
                <a:hlinkClick r:id="rId3" tooltip="Толковый словарь живого великорусского языка"/>
              </a:rPr>
              <a:t>Толковый словарь живого великорусского языка</a:t>
            </a:r>
            <a:r>
              <a:rPr lang="ru-RU" dirty="0"/>
              <a:t>», на составление которого ушло 53 года.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В течение 50 лет Даль каждый час записывал по одному слову для своего собрания.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351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Многотомный «</a:t>
            </a:r>
            <a:r>
              <a:rPr lang="ru-RU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Толковый словарь живого великорусского языка"/>
              </a:rPr>
              <a:t>Толковый словарь живого великорусского языка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sz="18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gnum opus"/>
              </a:rPr>
              <a:t>magnum</a:t>
            </a:r>
            <a:r>
              <a:rPr lang="ru-RU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gnum opus"/>
              </a:rPr>
              <a:t> </a:t>
            </a:r>
            <a:r>
              <a:rPr lang="ru-RU" sz="18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gnum opus"/>
              </a:rPr>
              <a:t>opus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(главное детище) Даля, труд, по которому его знает всякий, кто интересуется русским языком. Словарь создавался Владимиром Ивановичем с 1819 года; первое четырёхтомное издание вышло в период с 1863 по 1866 год. Основу труда составляет язык народа, выраженный разнообразными региональными, производными и близкими по смыслу словами, а также примерами их использования.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словарь вошло около 200 000 слов и 30 000 пословиц, поговорок, загадок и присловий, поясняющих значение и употребление приводимых слов. Даль отдал своему словарю 53 года упорного труда. Удивительно, но он не был профессиональным филологом.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Ещё при первых встречах Пушкин говорил молодому Далю: «А что за роскошь, что за смысл, какой толк в каждой поговорке нашей! Что за золото! А не даётся в руки, нет...» Чтобы это «золото» русского языка — поговорки, пословицы, загадки — «далось всем в руки», надо было его собрать.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далевского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словаря — открывают даль будущего: в корень слова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вцеплять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любую приставку, и любую по вкусу концовку.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61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Словарь Даля — легенда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Словарь Даля играет совершенно особую роль в русской культуре, куда боль­шую, чем роль других монументальных лексикографических проектов XIX века. Мало того, что словарь Даля стал необы­чайно важным текстом сам по себе — национальным сокровищем, источником истинно народного слова для поколений русских людей; вокруг него выросла собственная мифология.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детства российский читатель узнавал, как юный офицер Даль начал собирать словарь, услышав от ямщика необычное слово «замолаживает». Сюжет включал в себя дружбу автора с Пушкиным (поэт называл свой сюртук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выползиной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услышав от доктора Даля это народ­ное название сброшенной змеиной шкуры, а потом Даль свято хранил проби­тую пулей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выползину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друга). Конечно, нельзя было забыть и про горячий патриотизм Даля (сын датчанина подчеркивал свою любовь к России, стре­мился заменить иностранные слова неологизмами и принял перед смертью православие).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442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50000"/>
              </a:lnSpc>
              <a:spcAft>
                <a:spcPts val="1000"/>
              </a:spcAft>
              <a:buFont typeface="+mj-lt"/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Словарь был оценен только после смерти Даля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 поздно стал известен как лексикограф: в прозе он дебютировал еще в 1830 году, а первый выпуск первого тома «Толкового словаря живого великорусского языка» вышел только в 1861 году.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премию, которой был удостоен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далевский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словарь при его жизни, и обширную полемику в печати, современники, судя по мемуарам, нередко воспринимали интерес к языку и составление русского лексикона лишь как одно из разносторонних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далевских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талантов и чудачеств. На виду были другие, раньше проявившиеся аспекты его яркой личности — литератор, автор попу­лярных сказок и рассказов из народной жизни под псевдонимом Казак Луган­ский, военный врач, инженер, общественный деятель, эксцентрик, искушен­ный этнограф.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Даль, безусловно, входил в галерею «русских чудаков», «оригиналов» XIX сто­летия, увлекавшихся разными необычными и непрактичными вещами. Среди них были спиритизм (Даль завел «медиумический кружок») и гомеопатия, которую Даль сначала пылко критиковал, а потом сделался ее апологетом. В узком кружке коллег-врачей, который собирался у Даля в Нижнем Новго­роде, разговаривали по-латыни и играли в шахматы вчетвером. По словам коллеги-хирурга Николая Пирогова, Даль «имел редкое свойство подражания голосу, жестам, мине других лиц; он с необыкновенным спокойствием и самою серьезною миною передавал самые комические сцены, подражал звукам (жужжанию мухи, комара и проч.) до невероятия верно», а также виртуозно играл на губной гармошке.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555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lvl="0" indent="0" algn="just">
              <a:lnSpc>
                <a:spcPct val="150000"/>
              </a:lnSpc>
              <a:spcAft>
                <a:spcPts val="1000"/>
              </a:spcAft>
              <a:buFont typeface="+mj-lt"/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В словаре Даля есть выдуман­ные им слова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ли на самом деле придумал Даль? Все ли в его словаре «живое велико­русское»? Конечно, есть в словаре и книжные неологизмы, причем тогда совсем свежие: например, слово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декабрист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как «называли бывших государственных преступников». А что же сочинил сам лексикограф?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Отвечая на это замечание Даль признался, что изредка вводит в словарь слова, «не бывшие доселе в употреблении», например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ловкосилие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качестве толкования-замены для иностранных слов (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 Даль ссылался на то, что слова образуются «по живому составу нашего языка» и что ему не на что сослаться, как только на «русское ухо». На этом пути у него был авторитетнейший предшествен­ник — Пушкин, писавший почти так же.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580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lvl="0" indent="0" algn="just">
              <a:lnSpc>
                <a:spcPct val="150000"/>
              </a:lnSpc>
              <a:spcAft>
                <a:spcPts val="1000"/>
              </a:spcAft>
              <a:buFont typeface="+mj-lt"/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Словарь Даля можно читать как художественное произведение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 создал словарь, который можно не только использовать как справочник, но и читать как сборник очерков. Перед читателем встает богатая этногра­фическая информация: конечно, она не относится к словарному толкованию в узком смысле, но без нее сложно представить житейский контекст самих терминов.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что такое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рукобитье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двумя-тремя словами и не скажешь: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«битье по рукам отцов жениха и невесты, обычно покрыв руки полами кафтанов, в знак конечного согласия; конец сватовства и начало свадеб­ных обрядов: помолвка, сговор, благословенье, обрученье,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зарученье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большой пропой…»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349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lvl="0" indent="0" algn="just">
              <a:lnSpc>
                <a:spcPct val="150000"/>
              </a:lnSpc>
              <a:spcAft>
                <a:spcPts val="1000"/>
              </a:spcAft>
              <a:buFont typeface="+mj-lt"/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По словарю Даля язык учились и русские люди, и иностранцы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Примерно с 1880-х по 1930-е годы словарь Даля— стандартный справочник по русскому языку для всех пишущих или читающих. Больше «проверить слово», не считая многочислен­ных словарей иностранных слов, было особенно и негде. Как ни удивительно, огромным словарем, не менее чем наполовину состоявшим из диалектизмов, пользовались и изу­чающие русский язык иностранцы.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Словарь Даля стал очень популярным в русском обществе, причем им интере­совались и люди, от филологии, казалось бы, далекие: вождь кадетов Павел Милюков, вождь большевиков Владимир Ульянов-Ленин.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583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lvl="0" indent="0" algn="just">
              <a:lnSpc>
                <a:spcPct val="150000"/>
              </a:lnSpc>
              <a:spcAft>
                <a:spcPts val="1000"/>
              </a:spcAft>
              <a:buFont typeface="+mj-lt"/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Есенин и Ремизов брали «богатства народной речи» из словаря Даля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рубеже XIX и XX веков к Далю активно обращаются писатели самых разных направлений: одни хотели разнообразить свой собственный лексикон и насы­тить его необычно звучащими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словами, другие —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выглядеть близкими народу, придать своим сочинениям диалектный колорит. Еще Чехов иронически рассказывал про «одного литератора-народника», берущего слова «у Даля и Островского».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Новокрестьянские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поэты-модернисты во главе с Клюевым и Есениным предельно сгущают лексические краски. Но далеко не всё при этом они берут из родных говоров, </a:t>
            </a:r>
            <a:r>
              <a:rPr lang="ru-RU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что-то даже и выдумывают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важным источником для них служит, конеч­но же, Даль (за чтением которого, бывало, заставал Есенина профессор И. Н. Розанов).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017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«Толковый словарь живого великорусского языка» – единственный в мире лексикографический и этнографический музей русской и российской вселенной. Слово «подвиг» в нём толкуется как «доблестный поступок, дело или важное славное деяние». Думается, более точного определения для всей жизни самого Владимира Ивановича Даля не найти.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13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250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150-летнему юбилею словаря Даля компания «Яндекс» опубликовала исследование об использовании слов из словаря при поисковых запросах</a:t>
            </a:r>
          </a:p>
          <a:p>
            <a:pPr indent="450215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Применяя различные методы, компании «Яндекс»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удалось сделать вывод, что примерно треть слов из словаря Даля (32%) распространены до сих пор. Еще чуть меньше 30% используются, но крайне мало. Почти 40% слов, или полтора тома всего словаря Даля, полностью вышли из употребления.</a:t>
            </a:r>
          </a:p>
          <a:p>
            <a:pPr indent="450215" algn="just">
              <a:lnSpc>
                <a:spcPct val="150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Портрет «Даль» художник В.Г. Перов.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Памятники Далю в Луганске, в Оренбурге (с Пушкиным), памятник словарю, юбилейная монета.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Книга «Путеводитель по истории России. Владимир Даль – автор самого популярного словаря»:</a:t>
            </a:r>
          </a:p>
          <a:p>
            <a:pPr indent="450215" algn="just">
              <a:lnSpc>
                <a:spcPct val="150000"/>
              </a:lnSpc>
            </a:pPr>
            <a:r>
              <a:rPr lang="ru-RU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https://ru.calameo.com/read/0064615648966c84e9bdc?page=1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минута видео</a:t>
            </a:r>
          </a:p>
          <a:p>
            <a:pPr indent="450215" algn="just">
              <a:lnSpc>
                <a:spcPct val="150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https://www.youtube.com/watch?v=Gfn905E078o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 минуты фильм «Слово в слово. Путешествие со словарем Владимира Даля» 2021 год:</a:t>
            </a:r>
          </a:p>
          <a:p>
            <a:pPr indent="450215" algn="just">
              <a:lnSpc>
                <a:spcPct val="150000"/>
              </a:lnSpc>
            </a:pPr>
            <a:r>
              <a:rPr lang="ru-RU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https://heritage-institute.ru/?tribe_events=vyshel-dokumentalnyj-film-o-v-i-dale-snyatyj-v-tom-chisle-v-palatah-averkiya-kirillova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596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67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Цитата Даля, определяющая задачу, которую поставил перед собой составитель: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Живой народный язык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сберёгший в жизненной свежести дух, который придаёт языку стройность, силу, ясность, целость и красоту, </a:t>
            </a:r>
            <a:r>
              <a:rPr lang="ru-RU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должен послужить источником и сокровищницей для развития образованной русской речи».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250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Владимир Иванович Даль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«Кто на каком языке думает, тот к тому народу и принадлежит. Я думаю по-русски», — говорил  </a:t>
            </a:r>
            <a:r>
              <a:rPr lang="ru-RU" dirty="0" err="1"/>
              <a:t>Даль.Владимир</a:t>
            </a:r>
            <a:r>
              <a:rPr lang="ru-RU" dirty="0"/>
              <a:t> Иванович Даль</a:t>
            </a:r>
            <a:r>
              <a:rPr lang="ru-RU" dirty="0">
                <a:hlinkClick r:id="rId3" tooltip="22 ноября"/>
              </a:rPr>
              <a:t> родился 22 ноября</a:t>
            </a:r>
            <a:r>
              <a:rPr lang="ru-RU" dirty="0"/>
              <a:t> </a:t>
            </a:r>
            <a:r>
              <a:rPr lang="ru-RU" dirty="0">
                <a:hlinkClick r:id="rId4" tooltip="1801 год"/>
              </a:rPr>
              <a:t>1801</a:t>
            </a:r>
            <a:r>
              <a:rPr lang="ru-RU" dirty="0"/>
              <a:t> (ДЕНЬ СЛОВАРЯ) — </a:t>
            </a:r>
            <a:r>
              <a:rPr lang="ru-RU" dirty="0">
                <a:hlinkClick r:id="rId5" tooltip="4 октября"/>
              </a:rPr>
              <a:t>4 октября</a:t>
            </a:r>
            <a:r>
              <a:rPr lang="ru-RU" dirty="0"/>
              <a:t> </a:t>
            </a:r>
            <a:r>
              <a:rPr lang="ru-RU" dirty="0">
                <a:hlinkClick r:id="rId6" tooltip="1872 год"/>
              </a:rPr>
              <a:t>1872</a:t>
            </a:r>
            <a:r>
              <a:rPr lang="ru-RU" dirty="0"/>
              <a:t> — русский </a:t>
            </a:r>
            <a:r>
              <a:rPr lang="ru-RU" dirty="0">
                <a:hlinkClick r:id="rId7" tooltip="Писатель"/>
              </a:rPr>
              <a:t>писатель</a:t>
            </a:r>
            <a:r>
              <a:rPr lang="ru-RU" dirty="0"/>
              <a:t>, </a:t>
            </a:r>
            <a:r>
              <a:rPr lang="ru-RU" dirty="0">
                <a:hlinkClick r:id="rId8" tooltip="Этнограф"/>
              </a:rPr>
              <a:t>этнограф</a:t>
            </a:r>
            <a:r>
              <a:rPr lang="ru-RU" dirty="0"/>
              <a:t> и </a:t>
            </a:r>
            <a:r>
              <a:rPr lang="ru-RU" dirty="0">
                <a:hlinkClick r:id="rId9" tooltip="Лексикография"/>
              </a:rPr>
              <a:t>лексикограф</a:t>
            </a:r>
            <a:r>
              <a:rPr lang="ru-RU" dirty="0"/>
              <a:t>, собиратель фольклора, </a:t>
            </a:r>
            <a:r>
              <a:rPr lang="ru-RU" dirty="0">
                <a:hlinkClick r:id="rId10" tooltip="Военный врач"/>
              </a:rPr>
              <a:t>военный врач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66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 Даль врач, причем бывший чрезвычайно популярным в Петербурге хирургом и окулистом.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амбидекстром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владел левой рукой так же хорошо, как правой. Еще и поэтому он был столь успешен как офтальмолог-хирург. Даль провел более сорока операций удаления катаракты, и все удачно. Его неизменно приглашали в случаях, когда оперировать было удобнее левой рукой.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Владимир Даль — представитель так называемого романтического национализма, то есть в литературной деятельности вдохновлялся стремлением высвободить Россию из греко-латино-германо-французских оков, которые, по его мнению, наложили на нее книжники Ломоносов и Карамзин.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4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Был дружен с </a:t>
            </a:r>
            <a:r>
              <a:rPr lang="ru-RU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Пушкиным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Вместе с Далем поэт объездил все важнейшие места пугачевских событий и в благодарность прислал Владимиру Далю подарочный экземпляр «Истории Пугачева».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171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Пушкину очень нравилось услышанное от Даля, ранее неизвестное ему слово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выползина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— шкурка, которую после зимы сбрасывают ужи и змеи, выползая из нее. Зайдя как-то к Далю в новом сюртуке, Пушкин пошутил: «Что, хороша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выползина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Ну, из этой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выползины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теперь не скоро выползу. Я в ней такое напишу!» Поэт был в этом сюртуке в день дуэли с Дантесом.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08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Узнав о дуэли, Даль приехал к умирающему, застав его в окружении знаменитых врачей. Пушкин радостно приветствовал друга и, взяв его за руку, спросил: «Скажи мне правду, скоро ли я умру?» Даль ответил профессионально: «Мы за тебя надеемся, право, надеемся, не отчаивайся и ты». Пушкин пожал ему руку и сказал облегченно: «Ну, спасибо». Заметно оживился и даже попросил морошки, а Наталья Николаевна радостно воскликнула: «Он будет жив!» Именно Даль писал протокол вскрытия тела поэта.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712FDEA-03A1-4F6D-A72C-F016AC56B49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64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5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53F3D470-318B-003E-30F6-69D8ABD2D6B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0306" y="2871788"/>
            <a:ext cx="3856679" cy="2932112"/>
          </a:xfrm>
        </p:spPr>
        <p:txBody>
          <a:bodyPr rtlCol="0">
            <a:normAutofit/>
          </a:bodyPr>
          <a:lstStyle>
            <a:lvl1pPr marL="0" indent="0" algn="ctr">
              <a:lnSpc>
                <a:spcPct val="140000"/>
              </a:lnSpc>
              <a:buNone/>
              <a:defRPr lang="ru-RU" sz="13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048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5" name="Текст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 rtlCol="0">
            <a:noAutofit/>
          </a:bodyPr>
          <a:lstStyle>
            <a:lvl1pPr marL="0" indent="0" algn="ctr">
              <a:buNone/>
              <a:defRPr lang="ru-RU" sz="1300" baseline="0"/>
            </a:lvl1pPr>
            <a:lvl2pPr marL="360000" indent="0" algn="ctr">
              <a:buFont typeface="Arial" panose="020B0604020202020204" pitchFamily="34" charset="0"/>
              <a:buNone/>
              <a:defRPr lang="ru-RU"/>
            </a:lvl2pPr>
            <a:lvl3pPr marL="720000" indent="0" algn="ctr">
              <a:buNone/>
              <a:defRPr lang="ru-RU"/>
            </a:lvl3pPr>
            <a:lvl4pPr marL="1080000" indent="0" algn="ctr">
              <a:buFont typeface="Arial" panose="020B0604020202020204" pitchFamily="34" charset="0"/>
              <a:buNone/>
              <a:defRPr lang="ru-RU"/>
            </a:lvl4pPr>
            <a:lvl5pPr marL="1440000" indent="0" algn="ctr">
              <a:buNone/>
              <a:defRPr lang="ru-RU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Прямая соединительная линия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</p:grpSp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Прямая соединительная линия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</p:grpSp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</p:grp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 rtlCol="0">
            <a:noAutofit/>
          </a:bodyPr>
          <a:lstStyle>
            <a:lvl1pPr algn="ctr"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Подзаголовок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с четырьмя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rtlCol="0" anchor="t">
            <a:noAutofit/>
          </a:bodyPr>
          <a:lstStyle>
            <a:lvl1pPr algn="ctr"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25000"/>
              </a:lnSpc>
              <a:buNone/>
              <a:defRPr lang="ru-RU" sz="2700" i="0" spc="5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4" name="Рисунок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6" name="Рисунок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7" name="Рисунок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00A4C510-23B3-2CBB-0E03-D7CDC310C6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17748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A84028B-DEC2-923A-7042-69575DE8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177481"/>
            <a:ext cx="10213200" cy="1680519"/>
          </a:xfrm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3120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>
            <a:extLst>
              <a:ext uri="{FF2B5EF4-FFF2-40B4-BE49-F238E27FC236}">
                <a16:creationId xmlns:a16="http://schemas.microsoft.com/office/drawing/2014/main" id="{36186B06-9FA0-6EAF-B99C-A970446948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7630" y="0"/>
            <a:ext cx="7212013" cy="6858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6356B57-4993-795F-B5F6-D7B7595A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8" y="2534177"/>
            <a:ext cx="3856679" cy="1453003"/>
          </a:xfrm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pic>
        <p:nvPicPr>
          <p:cNvPr id="5" name="Рисунок 4" descr="Значок&#10;&#10;Автоматически созданное описание">
            <a:extLst>
              <a:ext uri="{FF2B5EF4-FFF2-40B4-BE49-F238E27FC236}">
                <a16:creationId xmlns:a16="http://schemas.microsoft.com/office/drawing/2014/main" id="{A3BCF775-E97E-7A5B-29CE-34D8C0C27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47594">
            <a:off x="2025475" y="4042246"/>
            <a:ext cx="965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7" name="Рисунок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8" name="Рисунок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600" dirty="0"/>
            </a:lvl1pPr>
          </a:lstStyle>
          <a:p>
            <a:pPr marL="0" lvl="0" indent="0" algn="ctr" rtl="0">
              <a:buNone/>
            </a:pPr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1900"/>
            </a:lvl1pPr>
            <a:lvl2pPr marL="360000" indent="0" algn="ctr">
              <a:buFont typeface="Arial" panose="020B0604020202020204" pitchFamily="34" charset="0"/>
              <a:buNone/>
              <a:defRPr lang="ru-RU"/>
            </a:lvl2pPr>
            <a:lvl3pPr marL="720000" indent="0" algn="ctr">
              <a:buNone/>
              <a:defRPr lang="ru-RU"/>
            </a:lvl3pPr>
            <a:lvl4pPr marL="1080000" indent="0" algn="ctr">
              <a:buFont typeface="Arial" panose="020B0604020202020204" pitchFamily="34" charset="0"/>
              <a:buNone/>
              <a:defRPr lang="ru-RU"/>
            </a:lvl4pPr>
            <a:lvl5pPr marL="1440000" indent="0" algn="ctr">
              <a:buNone/>
              <a:defRPr lang="ru-RU"/>
            </a:lvl5pPr>
          </a:lstStyle>
          <a:p>
            <a:pPr lvl="0" rtl="0"/>
            <a:r>
              <a:rPr lang="ru-RU"/>
              <a:t>Щелкните, чтобы изменить текст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noProof="0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</a:lstStyle>
              <a:p>
                <a:pPr rtl="0"/>
                <a:endParaRPr lang="ru-RU" noProof="0" dirty="0"/>
              </a:p>
            </p:txBody>
          </p:sp>
          <p:grpSp>
            <p:nvGrpSpPr>
              <p:cNvPr id="197" name="Группа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</p:grpSp>
        </p:grp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Группа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grpSp>
              <p:nvGrpSpPr>
                <p:cNvPr id="187" name="Группа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</p:grpSp>
          </p:grpSp>
          <p:grpSp>
            <p:nvGrpSpPr>
              <p:cNvPr id="147" name="Группа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Группа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Прямая соединительная линия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Прямая соединительная линия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</p:grpSp>
            <p:grpSp>
              <p:nvGrpSpPr>
                <p:cNvPr id="166" name="Группа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Группа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Группа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49" name="Группа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50" name="Группа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Группа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Группа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Прямая соединительная линия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</p:grpSp>
          </p:grp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grpSp>
              <p:nvGrpSpPr>
                <p:cNvPr id="138" name="Группа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</p:grpSp>
          </p:grpSp>
          <p:grpSp>
            <p:nvGrpSpPr>
              <p:cNvPr id="98" name="Группа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Группа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Прямая соединительная линия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Прямая соединительная линия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</p:grpSp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Группа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Группа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0" name="Группа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</a:lstStyle>
                <a:p>
                  <a:pPr rtl="0"/>
                  <a:endParaRPr lang="ru-RU" noProof="0" dirty="0"/>
                </a:p>
              </p:txBody>
            </p:sp>
          </p:grpSp>
          <p:grpSp>
            <p:nvGrpSpPr>
              <p:cNvPr id="101" name="Группа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Группа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Группа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Прямая соединительная линия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noProof="0" dirty="0"/>
                  </a:p>
                </p:txBody>
              </p:sp>
            </p:grpSp>
          </p:grpSp>
        </p:grp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 rtlCol="0"/>
          <a:lstStyle>
            <a:lvl1pPr marL="0" indent="0" algn="ctr">
              <a:buNone/>
              <a:defRPr lang="ru-RU"/>
            </a:lvl1pPr>
            <a:lvl2pPr marL="360000" indent="0">
              <a:buFont typeface="Arial" panose="020B0604020202020204" pitchFamily="34" charset="0"/>
              <a:buNone/>
              <a:defRPr lang="ru-RU"/>
            </a:lvl2pPr>
            <a:lvl3pPr marL="720000" indent="0">
              <a:buNone/>
              <a:defRPr lang="ru-RU"/>
            </a:lvl3pPr>
            <a:lvl4pPr marL="1080000" indent="0">
              <a:buFont typeface="Arial" panose="020B0604020202020204" pitchFamily="34" charset="0"/>
              <a:buNone/>
              <a:defRPr lang="ru-RU"/>
            </a:lvl4pPr>
            <a:lvl5pPr marL="1440000" indent="0">
              <a:buNone/>
              <a:defRPr lang="ru-RU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pic>
        <p:nvPicPr>
          <p:cNvPr id="5" name="Рисунок 4" descr="Изображение выглядит как книга, в помещении, переплет&#10;&#10;Автоматически созданное описание">
            <a:extLst>
              <a:ext uri="{FF2B5EF4-FFF2-40B4-BE49-F238E27FC236}">
                <a16:creationId xmlns:a16="http://schemas.microsoft.com/office/drawing/2014/main" id="{FC8F37A8-47C8-D83A-F88E-C52BE0BB675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3049" y="-71919"/>
            <a:ext cx="12472037" cy="70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5" r:id="rId2"/>
    <p:sldLayoutId id="2147483673" r:id="rId3"/>
    <p:sldLayoutId id="2147483678" r:id="rId4"/>
    <p:sldLayoutId id="2147483679" r:id="rId5"/>
    <p:sldLayoutId id="2147483683" r:id="rId6"/>
    <p:sldLayoutId id="2147483684" r:id="rId7"/>
    <p:sldLayoutId id="2147483676" r:id="rId8"/>
    <p:sldLayoutId id="2147483674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ru-RU" sz="3200" kern="1200" cap="none" spc="0" baseline="0">
          <a:solidFill>
            <a:schemeClr val="tx1"/>
          </a:solidFill>
          <a:latin typeface="+mj-cs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lang="ru-RU" sz="2000" kern="1200" spc="50">
          <a:solidFill>
            <a:schemeClr val="tx1">
              <a:alpha val="60000"/>
            </a:schemeClr>
          </a:solidFill>
          <a:latin typeface="+mn-cs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000" b="0" i="1" kern="1200" spc="50" baseline="0">
          <a:solidFill>
            <a:schemeClr val="tx1">
              <a:alpha val="60000"/>
            </a:schemeClr>
          </a:solidFill>
          <a:latin typeface="+mn-cs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lang="ru-RU" sz="2000" kern="1200" spc="50">
          <a:solidFill>
            <a:schemeClr val="tx1">
              <a:alpha val="60000"/>
            </a:schemeClr>
          </a:solidFill>
          <a:latin typeface="+mn-cs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lang="ru-RU" sz="2000" b="0" i="1" kern="1200" spc="50" baseline="0">
          <a:solidFill>
            <a:schemeClr val="tx1">
              <a:alpha val="60000"/>
            </a:schemeClr>
          </a:solidFill>
          <a:latin typeface="+mn-cs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lang="ru-RU" sz="2000" kern="1200" spc="50">
          <a:solidFill>
            <a:schemeClr val="tx1">
              <a:alpha val="60000"/>
            </a:schemeClr>
          </a:solidFill>
          <a:latin typeface="+mn-c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hyperlink" Target="https://www.pinterest.com/pin/48955542196820989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hyperlink" Target="https://www.flickr.com/photos/titkov/553402572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hyperlink" Target="https://ar.culture.ru/ru/subject/svatovstvo-mayor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eritage-institute.ru/?tribe_events=vyshel-dokumentalnyj-film-o-v-i-dale-snyatyj-v-tom-chisle-v-palatah-averkiya-kirillova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www.youtube.com/watch?v=Gfn905E078o" TargetMode="External"/><Relationship Id="rId4" Type="http://schemas.openxmlformats.org/officeDocument/2006/relationships/hyperlink" Target="https://ru.calameo.com/read/0064615648966c84e9bdc?page=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kskluziv-smi.ru/poslednij-krepostnoj-krestjanin/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hyperlink" Target="https://www.13min.ru/lichnosti/pushkin-aleksandr-sergeevic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>
            <a:extLst>
              <a:ext uri="{FF2B5EF4-FFF2-40B4-BE49-F238E27FC236}">
                <a16:creationId xmlns:a16="http://schemas.microsoft.com/office/drawing/2014/main" id="{3A3A36E5-EB7E-EFF9-D409-2F103859000B}"/>
              </a:ext>
            </a:extLst>
          </p:cNvPr>
          <p:cNvSpPr txBox="1">
            <a:spLocks/>
          </p:cNvSpPr>
          <p:nvPr/>
        </p:nvSpPr>
        <p:spPr>
          <a:xfrm>
            <a:off x="909566" y="4260163"/>
            <a:ext cx="4826215" cy="20236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200" kern="1200" cap="none" spc="0" baseline="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ru-RU" sz="1800" dirty="0">
              <a:solidFill>
                <a:schemeClr val="accent4">
                  <a:lumMod val="5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1141" cy="69324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00993" y="1265012"/>
            <a:ext cx="509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chilleIICyrFY-BlackItalic" panose="02010A030401010A0104" pitchFamily="50" charset="0"/>
              </a:rPr>
              <a:t>За далью – Даль</a:t>
            </a:r>
          </a:p>
        </p:txBody>
      </p:sp>
    </p:spTree>
    <p:extLst>
      <p:ext uri="{BB962C8B-B14F-4D97-AF65-F5344CB8AC3E}">
        <p14:creationId xmlns:p14="http://schemas.microsoft.com/office/powerpoint/2010/main" val="5850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DE037F-638E-FC8A-9F58-C7508858E2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476" r="15596" b="-1"/>
          <a:stretch/>
        </p:blipFill>
        <p:spPr>
          <a:xfrm>
            <a:off x="6604317" y="832086"/>
            <a:ext cx="4662650" cy="443377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F9013BD0-EEB5-4536-B6C3-3DCD3D3F1AB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220624" y="271875"/>
            <a:ext cx="4367060" cy="464871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</a:lstStyle>
          <a:p>
            <a:pPr algn="ctr">
              <a:spcBef>
                <a:spcPct val="0"/>
              </a:spcBef>
              <a:buNone/>
            </a:pPr>
            <a:r>
              <a:rPr lang="ru-RU" sz="1800" b="1" spc="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Даль, возьми на память…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C90F5-DC6D-F940-751E-B920C810A249}"/>
              </a:ext>
            </a:extLst>
          </p:cNvPr>
          <p:cNvSpPr txBox="1"/>
          <p:nvPr/>
        </p:nvSpPr>
        <p:spPr>
          <a:xfrm>
            <a:off x="6814584" y="5245327"/>
            <a:ext cx="445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Смерть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Пушкина.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Белюкин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93C96-FF53-BF45-8894-A821A85A3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609" y="4487106"/>
            <a:ext cx="1762846" cy="1557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3C93D-9EFA-CA15-0341-37EF70C6D732}"/>
              </a:ext>
            </a:extLst>
          </p:cNvPr>
          <p:cNvSpPr txBox="1"/>
          <p:nvPr/>
        </p:nvSpPr>
        <p:spPr>
          <a:xfrm>
            <a:off x="1362986" y="5818226"/>
            <a:ext cx="4078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Перстень Пушкина с</a:t>
            </a:r>
            <a:r>
              <a:rPr lang="en-US" b="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изумрудом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BBE74C-B427-9D98-C278-6BD2B00D00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7" b="90143" l="9855" r="89984">
                        <a14:foregroundMark x1="11147" y1="10215" x2="73183" y2="13082"/>
                        <a14:foregroundMark x1="73183" y1="13082" x2="83037" y2="12186"/>
                        <a14:foregroundMark x1="83037" y1="12186" x2="87722" y2="12724"/>
                        <a14:foregroundMark x1="9047" y1="11828" x2="13732" y2="64695"/>
                        <a14:foregroundMark x1="13732" y1="64695" x2="10662" y2="81362"/>
                        <a14:foregroundMark x1="10662" y1="81362" x2="23263" y2="89606"/>
                        <a14:foregroundMark x1="23263" y1="89606" x2="41357" y2="90143"/>
                        <a14:foregroundMark x1="41357" y1="90143" x2="69952" y2="88889"/>
                        <a14:foregroundMark x1="87237" y1="27419" x2="85945" y2="39606"/>
                        <a14:foregroundMark x1="88368" y1="30466" x2="88368" y2="30466"/>
                        <a14:foregroundMark x1="88207" y1="34409" x2="88207" y2="34409"/>
                      </a14:backgroundRemoval>
                    </a14:imgEffect>
                  </a14:imgLayer>
                </a14:imgProps>
              </a:ext>
            </a:extLst>
          </a:blip>
          <a:srcRect b="12181"/>
          <a:stretch/>
        </p:blipFill>
        <p:spPr>
          <a:xfrm>
            <a:off x="1508717" y="591234"/>
            <a:ext cx="3856017" cy="30526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B1DC66-AE68-02C1-3D18-8B6F9DF02554}"/>
              </a:ext>
            </a:extLst>
          </p:cNvPr>
          <p:cNvSpPr txBox="1"/>
          <p:nvPr/>
        </p:nvSpPr>
        <p:spPr>
          <a:xfrm>
            <a:off x="1767010" y="3672640"/>
            <a:ext cx="3004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Смерть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Пушкина. </a:t>
            </a: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Соколов-Скаля П.П.</a:t>
            </a:r>
          </a:p>
        </p:txBody>
      </p:sp>
    </p:spTree>
    <p:extLst>
      <p:ext uri="{BB962C8B-B14F-4D97-AF65-F5344CB8AC3E}">
        <p14:creationId xmlns:p14="http://schemas.microsoft.com/office/powerpoint/2010/main" val="34551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тарые Винтаж книги в строке">
            <a:extLst>
              <a:ext uri="{FF2B5EF4-FFF2-40B4-BE49-F238E27FC236}">
                <a16:creationId xmlns:a16="http://schemas.microsoft.com/office/drawing/2014/main" id="{73FFF603-4BD4-F7EA-A2C0-559BB6F883B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4902" r="14901" b="-1"/>
          <a:stretch/>
        </p:blipFill>
        <p:spPr>
          <a:xfrm>
            <a:off x="6471716" y="944949"/>
            <a:ext cx="4700952" cy="4470199"/>
          </a:xfrm>
          <a:noFill/>
          <a:effectLst>
            <a:softEdge rad="127000"/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3574" y="1834356"/>
            <a:ext cx="4560698" cy="3189288"/>
          </a:xfrm>
          <a:noFill/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</a:lstStyle>
          <a:p>
            <a:pPr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ru-RU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  <a:t>«Толковый словарь живого великорусского языка»,</a:t>
            </a:r>
            <a:br>
              <a:rPr lang="ru-RU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</a:br>
            <a:br>
              <a:rPr lang="ru-RU" sz="2000" b="1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</a:br>
            <a: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  <a:t>непревзойдённый по объёму, принёс Далю наибольшую славу</a:t>
            </a:r>
            <a:b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</a:br>
            <a:b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cs"/>
                <a:ea typeface="+mn-ea"/>
                <a:cs typeface="+mn-cs"/>
              </a:rPr>
            </a:br>
            <a:endParaRPr lang="ru-RU" sz="2000" spc="50" dirty="0">
              <a:solidFill>
                <a:schemeClr val="accent4">
                  <a:lumMod val="50000"/>
                </a:schemeClr>
              </a:solidFill>
              <a:latin typeface="+mn-c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A18196-48CB-D7B0-DA3B-769827BCF7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82" b="1982"/>
          <a:stretch/>
        </p:blipFill>
        <p:spPr>
          <a:xfrm>
            <a:off x="6397526" y="445864"/>
            <a:ext cx="4995862" cy="269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A5C0F94-A8AC-B99F-C840-9AF14993184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65078" y="3229176"/>
            <a:ext cx="4338305" cy="2965450"/>
          </a:xfrm>
        </p:spPr>
        <p:txBody>
          <a:bodyPr vert="horz" lIns="91440" tIns="45720" rIns="91440" bIns="45720" rtlCol="0" anchorCtr="0">
            <a:noAutofit/>
          </a:bodyPr>
          <a:lstStyle/>
          <a:p>
            <a:pPr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4000"/>
              <a:buFont typeface="Wingdings" panose="05000000000000000000" pitchFamily="2" charset="2"/>
              <a:buChar char=""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Первое четырёхтомное издание вышло с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1863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 по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1866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 год</a:t>
            </a:r>
          </a:p>
          <a:p>
            <a:pPr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4000"/>
              <a:buFont typeface="Wingdings" panose="05000000000000000000" pitchFamily="2" charset="2"/>
              <a:buChar char=""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В словарь вошло около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200 000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слов и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30 000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 пословиц, поговорок, загадок и присловий, поясняющих значение и употребление приводимых слов</a:t>
            </a:r>
          </a:p>
          <a:p>
            <a:pPr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4000"/>
              <a:buFont typeface="Wingdings" panose="05000000000000000000" pitchFamily="2" charset="2"/>
              <a:buChar char=""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53 года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жизни и упорного труда</a:t>
            </a:r>
          </a:p>
          <a:p>
            <a:pPr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  <a:buSzPct val="104000"/>
              <a:buFont typeface="Wingdings" panose="05000000000000000000" pitchFamily="2" charset="2"/>
              <a:buChar char=""/>
            </a:pPr>
            <a:endParaRPr lang="ru-RU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 descr="Изображение выглядит как текст, книга, канцтовары, переплет&#10;&#10;Автоматически созданное описание">
            <a:extLst>
              <a:ext uri="{FF2B5EF4-FFF2-40B4-BE49-F238E27FC236}">
                <a16:creationId xmlns:a16="http://schemas.microsoft.com/office/drawing/2014/main" id="{73E1D5B0-4AC3-F389-1761-46C6E74F4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4815" l="2993" r="95262">
                        <a14:foregroundMark x1="3741" y1="7222" x2="5736" y2="74630"/>
                        <a14:foregroundMark x1="5736" y1="74630" x2="25935" y2="92778"/>
                        <a14:foregroundMark x1="25935" y1="92778" x2="40399" y2="95000"/>
                        <a14:foregroundMark x1="40399" y1="95000" x2="89526" y2="80926"/>
                        <a14:foregroundMark x1="89526" y1="80926" x2="95262" y2="69444"/>
                        <a14:foregroundMark x1="95262" y1="69444" x2="94763" y2="22037"/>
                        <a14:foregroundMark x1="94763" y1="22037" x2="87992" y2="13541"/>
                        <a14:foregroundMark x1="85461" y1="12667" x2="61596" y2="9259"/>
                        <a14:foregroundMark x1="61596" y1="9259" x2="53117" y2="5370"/>
                        <a14:foregroundMark x1="24357" y1="5370" x2="8728" y2="5370"/>
                        <a14:foregroundMark x1="53117" y1="5370" x2="26573" y2="5370"/>
                        <a14:foregroundMark x1="8728" y1="5370" x2="2993" y2="6296"/>
                        <a14:foregroundMark x1="94264" y1="17037" x2="90524" y2="75185"/>
                        <a14:foregroundMark x1="90524" y1="75185" x2="84788" y2="82407"/>
                        <a14:foregroundMark x1="84788" y1="82407" x2="33416" y2="91481"/>
                        <a14:foregroundMark x1="33416" y1="91481" x2="32170" y2="89815"/>
                        <a14:foregroundMark x1="96010" y1="13889" x2="92519" y2="78519"/>
                        <a14:foregroundMark x1="92519" y1="78519" x2="93766" y2="81481"/>
                        <a14:foregroundMark x1="29426" y1="95000" x2="38903" y2="94815"/>
                        <a14:foregroundMark x1="38903" y1="94815" x2="41646" y2="93889"/>
                        <a14:foregroundMark x1="61596" y1="13519" x2="61596" y2="13519"/>
                        <a14:foregroundMark x1="77556" y1="14444" x2="65337" y2="10185"/>
                        <a14:foregroundMark x1="65337" y1="10185" x2="54613" y2="9630"/>
                        <a14:foregroundMark x1="54613" y1="9630" x2="42643" y2="5926"/>
                        <a14:foregroundMark x1="42643" y1="5926" x2="56110" y2="3704"/>
                        <a14:foregroundMark x1="4988" y1="6296" x2="22444" y2="4074"/>
                        <a14:foregroundMark x1="26778" y1="4781" x2="32668" y2="5741"/>
                        <a14:foregroundMark x1="22444" y1="4074" x2="22937" y2="4154"/>
                        <a14:foregroundMark x1="32668" y1="5741" x2="41147" y2="15926"/>
                        <a14:foregroundMark x1="41147" y1="15926" x2="46384" y2="17963"/>
                        <a14:foregroundMark x1="44140" y1="8889" x2="61596" y2="16481"/>
                        <a14:foregroundMark x1="26933" y1="8889" x2="45885" y2="20556"/>
                        <a14:foregroundMark x1="39900" y1="8519" x2="52618" y2="17407"/>
                        <a14:foregroundMark x1="77624" y1="9919" x2="84040" y2="12778"/>
                        <a14:foregroundMark x1="71571" y1="7222" x2="74888" y2="8700"/>
                        <a14:foregroundMark x1="20698" y1="6111" x2="8479" y2="6481"/>
                        <a14:foregroundMark x1="57855" y1="5556" x2="64339" y2="7407"/>
                        <a14:foregroundMark x1="64589" y1="5370" x2="68828" y2="7222"/>
                        <a14:foregroundMark x1="78655" y1="8944" x2="80549" y2="9815"/>
                        <a14:foregroundMark x1="75312" y1="7407" x2="75947" y2="7699"/>
                        <a14:foregroundMark x1="93077" y1="12184" x2="95262" y2="12778"/>
                        <a14:foregroundMark x1="85037" y1="10000" x2="87437" y2="10652"/>
                        <a14:foregroundMark x1="89027" y1="13148" x2="86284" y2="10185"/>
                        <a14:foregroundMark x1="91272" y1="12222" x2="85287" y2="10370"/>
                        <a14:foregroundMark x1="79052" y1="9815" x2="75312" y2="7037"/>
                        <a14:foregroundMark x1="81546" y1="9074" x2="75312" y2="7963"/>
                        <a14:foregroundMark x1="58354" y1="3333" x2="63092" y2="4630"/>
                        <a14:foregroundMark x1="66833" y1="12222" x2="66085" y2="12593"/>
                        <a14:foregroundMark x1="67332" y1="5185" x2="69576" y2="6481"/>
                        <a14:foregroundMark x1="72818" y1="6296" x2="67830" y2="5185"/>
                        <a14:foregroundMark x1="93017" y1="12222" x2="91022" y2="11852"/>
                        <a14:backgroundMark x1="96259" y1="6296" x2="76309" y2="1852"/>
                        <a14:backgroundMark x1="76309" y1="1852" x2="75561" y2="926"/>
                        <a14:backgroundMark x1="21945" y1="3333" x2="21945" y2="3333"/>
                        <a14:backgroundMark x1="24439" y1="2778" x2="22195" y2="3519"/>
                        <a14:backgroundMark x1="21446" y1="3519" x2="21446" y2="3519"/>
                        <a14:backgroundMark x1="92307" y1="11264" x2="93766" y2="11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521" y="925835"/>
            <a:ext cx="3295296" cy="44375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277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DE037F-638E-FC8A-9F58-C7508858E2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14341" b="14341"/>
          <a:stretch/>
        </p:blipFill>
        <p:spPr>
          <a:xfrm>
            <a:off x="6442478" y="639793"/>
            <a:ext cx="4791784" cy="455657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F9013BD0-EEB5-4536-B6C3-3DCD3D3F1A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6625" y="571313"/>
            <a:ext cx="3496014" cy="506292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</a:lstStyle>
          <a:p>
            <a:pPr marL="360000" indent="-360000" algn="ctr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Словарь Даля — легенда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C5513-F069-3C5D-AD84-EB22E2F6EA99}"/>
              </a:ext>
            </a:extLst>
          </p:cNvPr>
          <p:cNvSpPr txBox="1"/>
          <p:nvPr/>
        </p:nvSpPr>
        <p:spPr>
          <a:xfrm>
            <a:off x="7399148" y="5468865"/>
            <a:ext cx="308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Памятник словарю. Оренбург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F9C315-41FC-6C4C-B2AC-C3D8CD85C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0" b="90361" l="8182" r="93788">
                        <a14:foregroundMark x1="10000" y1="7530" x2="10455" y2="60994"/>
                        <a14:foregroundMark x1="10455" y1="60994" x2="35303" y2="62199"/>
                        <a14:foregroundMark x1="35303" y1="62199" x2="40152" y2="61898"/>
                        <a14:foregroundMark x1="12424" y1="8434" x2="48485" y2="11898"/>
                        <a14:foregroundMark x1="48485" y1="11898" x2="47879" y2="33283"/>
                        <a14:foregroundMark x1="20606" y1="7078" x2="38030" y2="7681"/>
                        <a14:foregroundMark x1="38030" y1="7681" x2="51061" y2="7078"/>
                        <a14:foregroundMark x1="48939" y1="6175" x2="48939" y2="6175"/>
                        <a14:foregroundMark x1="94091" y1="40512" x2="93788" y2="71386"/>
                        <a14:foregroundMark x1="93788" y1="71386" x2="77727" y2="82229"/>
                        <a14:foregroundMark x1="31818" y1="10542" x2="32121" y2="58735"/>
                        <a14:foregroundMark x1="32121" y1="58735" x2="32273" y2="59036"/>
                        <a14:foregroundMark x1="14394" y1="10241" x2="47879" y2="50602"/>
                        <a14:foregroundMark x1="49697" y1="10241" x2="48333" y2="31175"/>
                        <a14:foregroundMark x1="20303" y1="23042" x2="20303" y2="51657"/>
                        <a14:foregroundMark x1="21667" y1="37048" x2="26667" y2="53765"/>
                        <a14:foregroundMark x1="26667" y1="53765" x2="26667" y2="53765"/>
                        <a14:foregroundMark x1="8182" y1="21386" x2="8182" y2="21386"/>
                        <a14:foregroundMark x1="50606" y1="5120" x2="50606" y2="5120"/>
                        <a14:foregroundMark x1="66061" y1="90361" x2="66061" y2="90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149" y="1282096"/>
            <a:ext cx="4906375" cy="49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4141" y="599919"/>
            <a:ext cx="3353769" cy="707886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</a:lstStyle>
          <a:p>
            <a:pPr>
              <a:buClr>
                <a:schemeClr val="accent3"/>
              </a:buClr>
              <a:buFont typeface="Wingdings" panose="05000000000000000000" pitchFamily="2" charset="2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Словарь был оценен только после смерти Даля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80D6D2-AF86-A119-3EC3-9B1F5D1CD73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2454" b="2454"/>
          <a:stretch/>
        </p:blipFill>
        <p:spPr>
          <a:xfrm>
            <a:off x="6714418" y="1205745"/>
            <a:ext cx="4378356" cy="416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0D566-3FDD-D6C0-C609-4ED01719610B}"/>
              </a:ext>
            </a:extLst>
          </p:cNvPr>
          <p:cNvSpPr txBox="1"/>
          <p:nvPr/>
        </p:nvSpPr>
        <p:spPr>
          <a:xfrm>
            <a:off x="7359334" y="5459545"/>
            <a:ext cx="308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Памятник словарю. Оренбург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653F1-FB48-4F7A-5530-AC209F3999BC}"/>
              </a:ext>
            </a:extLst>
          </p:cNvPr>
          <p:cNvSpPr txBox="1"/>
          <p:nvPr/>
        </p:nvSpPr>
        <p:spPr>
          <a:xfrm>
            <a:off x="1744141" y="5458009"/>
            <a:ext cx="308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Птица Сирин. Лубок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A872DC-C09F-48F4-153F-902F003A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1" y="1396631"/>
            <a:ext cx="3203034" cy="3972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41B204-BE56-3678-5E8A-FBD746F8433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56018" y="398444"/>
            <a:ext cx="3951058" cy="707886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pc="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В словаре Даля есть выдуман­ные им слова</a:t>
            </a:r>
          </a:p>
        </p:txBody>
      </p:sp>
      <p:pic>
        <p:nvPicPr>
          <p:cNvPr id="4" name="Рисунок 3" descr="Изображение выглядит как одежда, картина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058DDAB-604E-0368-5ED8-C941A74B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89" y="398444"/>
            <a:ext cx="3478257" cy="317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5C83A7-301A-BB0A-5216-657D490DC843}"/>
              </a:ext>
            </a:extLst>
          </p:cNvPr>
          <p:cNvSpPr txBox="1"/>
          <p:nvPr/>
        </p:nvSpPr>
        <p:spPr>
          <a:xfrm>
            <a:off x="6969408" y="4838172"/>
            <a:ext cx="4252773" cy="9045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Изредка вводит в словарь слова,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«не бывшие доселе в употреблении»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9DB73-9D93-93A3-22B0-DAE12D5D8660}"/>
              </a:ext>
            </a:extLst>
          </p:cNvPr>
          <p:cNvSpPr txBox="1"/>
          <p:nvPr/>
        </p:nvSpPr>
        <p:spPr>
          <a:xfrm>
            <a:off x="7570684" y="3707311"/>
            <a:ext cx="267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Чаепитие в Мытищах, близ Москвы.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Перов 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2974AE-5C0D-209A-EDBC-D7F34D54A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" t="1519" r="2205" b="1147"/>
          <a:stretch/>
        </p:blipFill>
        <p:spPr>
          <a:xfrm>
            <a:off x="1542454" y="1206080"/>
            <a:ext cx="3578186" cy="51271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150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DE037F-638E-FC8A-9F58-C7508858E2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52" r="19206"/>
          <a:stretch/>
        </p:blipFill>
        <p:spPr>
          <a:xfrm>
            <a:off x="6506826" y="500636"/>
            <a:ext cx="4874409" cy="512955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7F0CFA8-3E09-E713-B88A-CA22F09729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5095" y="661995"/>
            <a:ext cx="3856038" cy="707886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Словарь Даля можно читать как художественное произведение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DC883-278B-9C6C-F104-9F2B4521B505}"/>
              </a:ext>
            </a:extLst>
          </p:cNvPr>
          <p:cNvSpPr txBox="1"/>
          <p:nvPr/>
        </p:nvSpPr>
        <p:spPr>
          <a:xfrm>
            <a:off x="6841107" y="5735198"/>
            <a:ext cx="389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Сватовство майора.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Федотов П.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7AC4F5-AB46-812E-F486-BCD71F7C7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3" b="90501" l="9785" r="91389">
                        <a14:foregroundMark x1="10372" y1="34828" x2="10568" y2="49868"/>
                        <a14:foregroundMark x1="10568" y1="49868" x2="10568" y2="50132"/>
                        <a14:foregroundMark x1="90607" y1="28496" x2="91585" y2="42480"/>
                        <a14:foregroundMark x1="91585" y1="42480" x2="90998" y2="44063"/>
                        <a14:foregroundMark x1="63014" y1="90237" x2="69472" y2="90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373" y="1460664"/>
            <a:ext cx="3982760" cy="2953945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3B47B-04DA-F9DF-626F-56421921DE5D}"/>
              </a:ext>
            </a:extLst>
          </p:cNvPr>
          <p:cNvSpPr txBox="1"/>
          <p:nvPr/>
        </p:nvSpPr>
        <p:spPr>
          <a:xfrm>
            <a:off x="1324042" y="4706862"/>
            <a:ext cx="389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Посмертное издание Владимира Даля «Пословицы русского народа». 1879 г.</a:t>
            </a:r>
          </a:p>
        </p:txBody>
      </p:sp>
    </p:spTree>
    <p:extLst>
      <p:ext uri="{BB962C8B-B14F-4D97-AF65-F5344CB8AC3E}">
        <p14:creationId xmlns:p14="http://schemas.microsoft.com/office/powerpoint/2010/main" val="26000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9451" y="2815678"/>
            <a:ext cx="4075113" cy="2865437"/>
          </a:xfrm>
        </p:spPr>
        <p:txBody>
          <a:bodyPr rtlCol="0" anchor="t">
            <a:normAutofit/>
          </a:bodyPr>
          <a:lstStyle>
            <a:defPPr>
              <a:defRPr lang="ru-RU"/>
            </a:defPPr>
          </a:lstStyle>
          <a:p>
            <a:pPr algn="l">
              <a:spcAft>
                <a:spcPts val="1000"/>
              </a:spcAft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 1880-х по 1930-е годы словарь Даля — стандартный справочник по русскому языку для всех пишущих или читающих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41B204-BE56-3678-5E8A-FBD746F8433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85029" y="830737"/>
            <a:ext cx="4265156" cy="707886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b="1" spc="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По словарю Даля язык учили и русские люди, и иностранцы</a:t>
            </a:r>
          </a:p>
        </p:txBody>
      </p:sp>
      <p:pic>
        <p:nvPicPr>
          <p:cNvPr id="4" name="Рисунок 3" descr="Изображение выглядит как одежда, сцен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C1A6994-1548-F996-162E-C6D286C8C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567" y="1383947"/>
            <a:ext cx="4779336" cy="283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C66A9-B529-229D-FD92-C3FB4A23E8FD}"/>
              </a:ext>
            </a:extLst>
          </p:cNvPr>
          <p:cNvSpPr txBox="1"/>
          <p:nvPr/>
        </p:nvSpPr>
        <p:spPr>
          <a:xfrm>
            <a:off x="6915328" y="4343399"/>
            <a:ext cx="3923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accent4">
                    <a:lumMod val="50000"/>
                  </a:schemeClr>
                </a:solidFill>
                <a:effectLst/>
              </a:rPr>
              <a:t>«В сельской школе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».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Маковский В.</a:t>
            </a:r>
          </a:p>
        </p:txBody>
      </p:sp>
    </p:spTree>
    <p:extLst>
      <p:ext uri="{BB962C8B-B14F-4D97-AF65-F5344CB8AC3E}">
        <p14:creationId xmlns:p14="http://schemas.microsoft.com/office/powerpoint/2010/main" val="14102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9329A546-B3EA-D8DB-676C-3EE3DAA5088F}"/>
              </a:ext>
            </a:extLst>
          </p:cNvPr>
          <p:cNvSpPr txBox="1">
            <a:spLocks/>
          </p:cNvSpPr>
          <p:nvPr/>
        </p:nvSpPr>
        <p:spPr>
          <a:xfrm>
            <a:off x="1267484" y="1908025"/>
            <a:ext cx="4075200" cy="1520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ru-RU" sz="2700" i="0" kern="1200" spc="50" baseline="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ru-RU" sz="2000" b="0" i="1" kern="1200" spc="50" baseline="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ru-RU" sz="1800" kern="1200" spc="5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lang="ru-RU" sz="1600" b="0" i="1" kern="1200" spc="50" baseline="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ru-RU" sz="1600" kern="1200" spc="5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Есенин и Ремизов брали «богатства народной речи» из словаря Даля</a:t>
            </a:r>
          </a:p>
        </p:txBody>
      </p:sp>
      <p:pic>
        <p:nvPicPr>
          <p:cNvPr id="4" name="Рисунок 3" descr="Изображение выглядит как Человеческое лицо, одежда, челове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BF8C9E-47DC-8014-764C-AA2BEE2E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509" y="329551"/>
            <a:ext cx="2863035" cy="209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Человеческое лицо, одежда, картин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58BDC414-1087-E8A9-3F83-21DF7FE6B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724" y="2423145"/>
            <a:ext cx="2287970" cy="293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картина, одежда, Человеческое лицо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2EBF78AE-FC65-0A25-2E4C-3DF57A75B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692" y="2942305"/>
            <a:ext cx="2346787" cy="295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CE7D86-3F3E-B57A-A8BF-E928495B200D}"/>
              </a:ext>
            </a:extLst>
          </p:cNvPr>
          <p:cNvSpPr txBox="1"/>
          <p:nvPr/>
        </p:nvSpPr>
        <p:spPr>
          <a:xfrm>
            <a:off x="7307190" y="2438163"/>
            <a:ext cx="18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Есенин С.А.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165C4-4F09-918D-DDF0-30C78A141BBE}"/>
              </a:ext>
            </a:extLst>
          </p:cNvPr>
          <p:cNvSpPr txBox="1"/>
          <p:nvPr/>
        </p:nvSpPr>
        <p:spPr>
          <a:xfrm>
            <a:off x="9618160" y="5361248"/>
            <a:ext cx="18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Чехов А.П.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7466C-29F0-202B-1689-80812F14B9BA}"/>
              </a:ext>
            </a:extLst>
          </p:cNvPr>
          <p:cNvSpPr txBox="1"/>
          <p:nvPr/>
        </p:nvSpPr>
        <p:spPr>
          <a:xfrm>
            <a:off x="6925318" y="5846164"/>
            <a:ext cx="18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Островский А.Н.</a:t>
            </a:r>
          </a:p>
        </p:txBody>
      </p:sp>
    </p:spTree>
    <p:extLst>
      <p:ext uri="{BB962C8B-B14F-4D97-AF65-F5344CB8AC3E}">
        <p14:creationId xmlns:p14="http://schemas.microsoft.com/office/powerpoint/2010/main" val="39582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8456" y="530476"/>
            <a:ext cx="3856038" cy="2552838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algn="ctr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ru-RU" sz="2400" b="1" spc="5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«Толковый словарь живого великорусского языка» – </a:t>
            </a:r>
            <a:r>
              <a:rPr lang="ru-RU" sz="2400" spc="5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единственный в мире лексикографический и этнографический музей русской и российской вселенной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210099" y="4428714"/>
            <a:ext cx="4357949" cy="2080587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rtl="0">
              <a:lnSpc>
                <a:spcPct val="100000"/>
              </a:lnSpc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Слово «подвиг» в словаре толкуется как «доблестный поступок, дело или важное славное деяние»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E4DC9-FD9C-1AD4-9784-FCF5369FBA52}"/>
              </a:ext>
            </a:extLst>
          </p:cNvPr>
          <p:cNvSpPr txBox="1"/>
          <p:nvPr/>
        </p:nvSpPr>
        <p:spPr>
          <a:xfrm>
            <a:off x="7030122" y="5654927"/>
            <a:ext cx="385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Портрет «Даль» художник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В.Г. Перов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D52AE924-E433-259D-BA9D-83043DF75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381" y="444941"/>
            <a:ext cx="4047520" cy="51268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39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961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D898B9-75BE-00F4-02D7-025CB79EC9F5}"/>
              </a:ext>
            </a:extLst>
          </p:cNvPr>
          <p:cNvSpPr txBox="1"/>
          <p:nvPr/>
        </p:nvSpPr>
        <p:spPr>
          <a:xfrm>
            <a:off x="7022788" y="5159928"/>
            <a:ext cx="4053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«Далю и многое дано, и владеет он своим талантом мастерски». 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И.С. Тургенев.</a:t>
            </a:r>
          </a:p>
        </p:txBody>
      </p:sp>
      <p:sp>
        <p:nvSpPr>
          <p:cNvPr id="3" name="Заголовок 6">
            <a:extLst>
              <a:ext uri="{FF2B5EF4-FFF2-40B4-BE49-F238E27FC236}">
                <a16:creationId xmlns:a16="http://schemas.microsoft.com/office/drawing/2014/main" id="{3A3A36E5-EB7E-EFF9-D409-2F103859000B}"/>
              </a:ext>
            </a:extLst>
          </p:cNvPr>
          <p:cNvSpPr txBox="1">
            <a:spLocks/>
          </p:cNvSpPr>
          <p:nvPr/>
        </p:nvSpPr>
        <p:spPr>
          <a:xfrm>
            <a:off x="909566" y="4260163"/>
            <a:ext cx="4826215" cy="20236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200" kern="1200" cap="none" spc="0" baseline="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«Мы говорим о Дале как о человеке, который делом показал и доказал любовь к России как писатель». 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В.Г. Белинский.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67" y="721898"/>
            <a:ext cx="3072811" cy="34072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29" y="560340"/>
            <a:ext cx="3268043" cy="43628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38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9">
            <a:extLst>
              <a:ext uri="{FF2B5EF4-FFF2-40B4-BE49-F238E27FC236}">
                <a16:creationId xmlns:a16="http://schemas.microsoft.com/office/drawing/2014/main" id="{E45AEB8B-C5AF-6AAC-EB31-FF17915A3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8155" y="353723"/>
            <a:ext cx="4381585" cy="3520723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Дополнительная информация: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компании «Яндекс» удалось сделать вывод, что примерно треть слов из словаря Даля (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32%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) распространены до сих пор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30%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используются, но крайне мало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Почти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40%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слов полностью вышли из употребления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C668C64-3713-A73F-9440-334FCCBC1FFC}"/>
              </a:ext>
            </a:extLst>
          </p:cNvPr>
          <p:cNvSpPr txBox="1">
            <a:spLocks/>
          </p:cNvSpPr>
          <p:nvPr/>
        </p:nvSpPr>
        <p:spPr>
          <a:xfrm>
            <a:off x="1128154" y="5364233"/>
            <a:ext cx="4821564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200" kern="1200" cap="none" spc="0" baseline="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r>
              <a:rPr lang="ru-RU" sz="1800" b="1" i="1" dirty="0">
                <a:solidFill>
                  <a:schemeClr val="accent4">
                    <a:lumMod val="5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Фильм «Слово в слово. Путешествие со словарем Владимира Даля»</a:t>
            </a:r>
            <a:endParaRPr lang="ru-RU" sz="1800" b="1" i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5CC9A-5CF1-45B5-23CB-26CD54AF609A}"/>
              </a:ext>
            </a:extLst>
          </p:cNvPr>
          <p:cNvSpPr txBox="1"/>
          <p:nvPr/>
        </p:nvSpPr>
        <p:spPr>
          <a:xfrm>
            <a:off x="1128154" y="3738631"/>
            <a:ext cx="4567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Книга «Путеводитель по истории России. Владимир Даль – автор самого популярного словаря»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5A3B2-3BD8-8349-77E5-992E4F5CE90A}"/>
              </a:ext>
            </a:extLst>
          </p:cNvPr>
          <p:cNvSpPr txBox="1"/>
          <p:nvPr/>
        </p:nvSpPr>
        <p:spPr>
          <a:xfrm>
            <a:off x="1128154" y="4838025"/>
            <a:ext cx="4524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слов из словаря Даля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6A8E9-0DAA-8E60-FC11-0706FD09C7DF}"/>
              </a:ext>
            </a:extLst>
          </p:cNvPr>
          <p:cNvSpPr txBox="1"/>
          <p:nvPr/>
        </p:nvSpPr>
        <p:spPr>
          <a:xfrm>
            <a:off x="7348343" y="3738631"/>
            <a:ext cx="296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Памятник Далю в Луганске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2D38AF-2DDF-668A-96CE-ACC11275F67F}"/>
              </a:ext>
            </a:extLst>
          </p:cNvPr>
          <p:cNvSpPr txBox="1"/>
          <p:nvPr/>
        </p:nvSpPr>
        <p:spPr>
          <a:xfrm>
            <a:off x="7077910" y="5825898"/>
            <a:ext cx="391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Владимир Даль. Юбилейная монета</a:t>
            </a:r>
          </a:p>
        </p:txBody>
      </p:sp>
      <p:pic>
        <p:nvPicPr>
          <p:cNvPr id="15" name="Рисунок 14" descr="Изображение выглядит как текст, монета, лицевой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12BF5ED0-E7E1-9A45-ED5B-83A5AFCD0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672" y="4149660"/>
            <a:ext cx="1634540" cy="16345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F58314-C532-E563-8393-1B337837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71" y="217907"/>
            <a:ext cx="2640543" cy="35207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" grpId="0"/>
      <p:bldP spid="5" grpId="0"/>
      <p:bldP spid="7" grpId="0"/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book_1">
            <a:hlinkClick r:id="" action="ppaction://media"/>
            <a:extLst>
              <a:ext uri="{FF2B5EF4-FFF2-40B4-BE49-F238E27FC236}">
                <a16:creationId xmlns:a16="http://schemas.microsoft.com/office/drawing/2014/main" id="{F0DA2692-DFB0-0865-9621-A26FCE80A4FD}"/>
              </a:ext>
            </a:extLst>
          </p:cNvPr>
          <p:cNvPicPr>
            <a:picLocks noGrp="1" noChangeAspect="1"/>
          </p:cNvPicPr>
          <p:nvPr>
            <p:ph sz="quarter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91" y="0"/>
            <a:ext cx="12194791" cy="6858000"/>
          </a:xfrm>
        </p:spPr>
      </p:pic>
      <p:sp>
        <p:nvSpPr>
          <p:cNvPr id="6" name="Подзаголовок 3">
            <a:extLst>
              <a:ext uri="{FF2B5EF4-FFF2-40B4-BE49-F238E27FC236}">
                <a16:creationId xmlns:a16="http://schemas.microsoft.com/office/drawing/2014/main" id="{21C56D0C-139E-A4DA-D8C2-483BE63BCE5B}"/>
              </a:ext>
            </a:extLst>
          </p:cNvPr>
          <p:cNvSpPr txBox="1">
            <a:spLocks/>
          </p:cNvSpPr>
          <p:nvPr/>
        </p:nvSpPr>
        <p:spPr>
          <a:xfrm>
            <a:off x="4191720" y="1399963"/>
            <a:ext cx="4394273" cy="4058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>
            <a:defPPr>
              <a:defRPr lang="ru-RU"/>
            </a:defPPr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lang="ru-RU" sz="2000" kern="1200" spc="5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ru-RU" sz="2000" b="0" i="1" kern="1200" spc="50" baseline="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lang="ru-RU" sz="2000" kern="1200" spc="5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lang="ru-RU" sz="2000" b="0" i="1" kern="1200" spc="50" baseline="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lang="ru-RU" sz="2000" kern="1200" spc="50">
                <a:solidFill>
                  <a:schemeClr val="tx1">
                    <a:alpha val="60000"/>
                  </a:schemeClr>
                </a:solidFill>
                <a:latin typeface="+mn-c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i="1" dirty="0">
                <a:solidFill>
                  <a:srgbClr val="FFEDD1"/>
                </a:solidFill>
              </a:rPr>
              <a:t>Живой народный язык … должен послужить источником и сокровищницей для развития образованной русской речи.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700" b="1" dirty="0">
                <a:solidFill>
                  <a:srgbClr val="FFEDD1"/>
                </a:solidFill>
              </a:rPr>
              <a:t>В.И. Даль</a:t>
            </a:r>
          </a:p>
        </p:txBody>
      </p:sp>
    </p:spTree>
    <p:extLst>
      <p:ext uri="{BB962C8B-B14F-4D97-AF65-F5344CB8AC3E}">
        <p14:creationId xmlns:p14="http://schemas.microsoft.com/office/powerpoint/2010/main" val="4729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D898B9-75BE-00F4-02D7-025CB79EC9F5}"/>
              </a:ext>
            </a:extLst>
          </p:cNvPr>
          <p:cNvSpPr txBox="1"/>
          <p:nvPr/>
        </p:nvSpPr>
        <p:spPr>
          <a:xfrm>
            <a:off x="6916463" y="5168992"/>
            <a:ext cx="4053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chemeClr val="accent4">
                    <a:lumMod val="50000"/>
                  </a:schemeClr>
                </a:solidFill>
                <a:effectLst/>
              </a:rPr>
              <a:t>В.И. Даль. </a:t>
            </a:r>
            <a:r>
              <a:rPr lang="ru-RU" sz="2000" b="0" i="0" dirty="0">
                <a:solidFill>
                  <a:schemeClr val="accent4">
                    <a:lumMod val="50000"/>
                  </a:schemeClr>
                </a:solidFill>
                <a:effectLst/>
              </a:rPr>
              <a:t>Неизвестный художник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6">
            <a:extLst>
              <a:ext uri="{FF2B5EF4-FFF2-40B4-BE49-F238E27FC236}">
                <a16:creationId xmlns:a16="http://schemas.microsoft.com/office/drawing/2014/main" id="{3A3A36E5-EB7E-EFF9-D409-2F103859000B}"/>
              </a:ext>
            </a:extLst>
          </p:cNvPr>
          <p:cNvSpPr txBox="1">
            <a:spLocks/>
          </p:cNvSpPr>
          <p:nvPr/>
        </p:nvSpPr>
        <p:spPr>
          <a:xfrm>
            <a:off x="909567" y="1921000"/>
            <a:ext cx="4826215" cy="2865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3200" kern="1200" cap="none" spc="0" baseline="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Русская культура — это кисть Маковского, 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Мрамор Антокольского, Лермонтов и Даль, 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Терема и церковки, звон Кремля Московского, 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Музыки Чайковского сладкая печаль.</a:t>
            </a:r>
          </a:p>
        </p:txBody>
      </p:sp>
      <p:pic>
        <p:nvPicPr>
          <p:cNvPr id="4" name="Untitled video (1)">
            <a:hlinkClick r:id="" action="ppaction://media"/>
            <a:extLst>
              <a:ext uri="{FF2B5EF4-FFF2-40B4-BE49-F238E27FC236}">
                <a16:creationId xmlns:a16="http://schemas.microsoft.com/office/drawing/2014/main" id="{150DFAAF-24AA-F788-CB78-9BA0A84405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671" y="975292"/>
            <a:ext cx="2725560" cy="36251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794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5C7F2-494E-CE59-68AD-8C526CEE48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1159" y="99863"/>
            <a:ext cx="4183990" cy="81011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Владимир Иванович Даль</a:t>
            </a:r>
          </a:p>
        </p:txBody>
      </p:sp>
      <p:sp>
        <p:nvSpPr>
          <p:cNvPr id="30" name="Объект 29">
            <a:extLst>
              <a:ext uri="{FF2B5EF4-FFF2-40B4-BE49-F238E27FC236}">
                <a16:creationId xmlns:a16="http://schemas.microsoft.com/office/drawing/2014/main" id="{E45AEB8B-C5AF-6AAC-EB31-FF17915A3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66850" y="540620"/>
            <a:ext cx="4183991" cy="2078412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 rtl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accent4">
                    <a:lumMod val="50000"/>
                  </a:schemeClr>
                </a:solidFill>
              </a:rPr>
              <a:t>Кто на каком языке думает, тот к тому народу и принадлежит. Я думаю по-русски.</a:t>
            </a:r>
          </a:p>
          <a:p>
            <a:pPr marL="0" indent="0" algn="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В.И. Даль.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1031B-1CCA-97D9-1661-3C2A7A2C129E}"/>
              </a:ext>
            </a:extLst>
          </p:cNvPr>
          <p:cNvSpPr txBox="1"/>
          <p:nvPr/>
        </p:nvSpPr>
        <p:spPr>
          <a:xfrm>
            <a:off x="957984" y="4911170"/>
            <a:ext cx="4750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22 ноября 1801 (ДЕНЬ СЛОВАРЯ)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— </a:t>
            </a:r>
          </a:p>
          <a:p>
            <a:pPr algn="just" rtl="0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4 октября 1872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— русский писатель, этнограф и лексикограф, собиратель фольклора, военный врач.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58566-7589-5660-C767-1C31EB04D414}"/>
              </a:ext>
            </a:extLst>
          </p:cNvPr>
          <p:cNvSpPr txBox="1"/>
          <p:nvPr/>
        </p:nvSpPr>
        <p:spPr>
          <a:xfrm>
            <a:off x="1633075" y="4427692"/>
            <a:ext cx="323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Портрет В.И. Даля.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Генкина 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F8771-9AFD-24DA-EBA6-0F35DF669C88}"/>
              </a:ext>
            </a:extLst>
          </p:cNvPr>
          <p:cNvSpPr txBox="1"/>
          <p:nvPr/>
        </p:nvSpPr>
        <p:spPr>
          <a:xfrm>
            <a:off x="7554891" y="5557798"/>
            <a:ext cx="291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accent4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В.И. Даль. Яковлев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А.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Владимир даль">
            <a:extLst>
              <a:ext uri="{FF2B5EF4-FFF2-40B4-BE49-F238E27FC236}">
                <a16:creationId xmlns:a16="http://schemas.microsoft.com/office/drawing/2014/main" id="{59E7DB8D-C1A9-5872-70EE-9710F3AC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97" y="2072490"/>
            <a:ext cx="2508317" cy="33578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titled video (3)">
            <a:hlinkClick r:id="" action="ppaction://media"/>
            <a:extLst>
              <a:ext uri="{FF2B5EF4-FFF2-40B4-BE49-F238E27FC236}">
                <a16:creationId xmlns:a16="http://schemas.microsoft.com/office/drawing/2014/main" id="{8A57CD3D-6ED0-D6EC-3A08-8CDAD6B73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392" y="1024122"/>
            <a:ext cx="2653524" cy="34035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028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0" grpId="0" uiExpand="1" build="p"/>
      <p:bldP spid="4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4124" y="1038708"/>
            <a:ext cx="4498260" cy="1377357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Владимир Даль был врачом.</a:t>
            </a:r>
            <a:b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Владимир Даль был </a:t>
            </a:r>
            <a:r>
              <a:rPr lang="ru-RU" sz="2000" spc="5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амбидекстром</a:t>
            </a:r>
            <a: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303208-78F7-C56C-8A03-7ADF6E05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42" y="2864236"/>
            <a:ext cx="4578061" cy="26929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39D0C1-69CB-9424-C033-50358DBC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18" y="384337"/>
            <a:ext cx="3372685" cy="31916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4AD4FB-11DD-059B-A3A4-9AD0E7C69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70" y="3906981"/>
            <a:ext cx="4078187" cy="21437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9049" y="926549"/>
            <a:ext cx="4421107" cy="1705164"/>
          </a:xfr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</a:lstStyle>
          <a:p>
            <a:pPr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ru-RU" sz="2000" spc="5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Владимир Даль был представителем романтического национализма</a:t>
            </a:r>
          </a:p>
        </p:txBody>
      </p:sp>
      <p:pic>
        <p:nvPicPr>
          <p:cNvPr id="3" name="Рисунок 2" descr="Изображение выглядит как на открытом воздухе, трава, облак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D96A335-DEBC-DAA7-9A70-9B54C8B92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1"/>
          <a:stretch/>
        </p:blipFill>
        <p:spPr>
          <a:xfrm>
            <a:off x="7181691" y="191013"/>
            <a:ext cx="3546480" cy="260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F947B-4594-26C6-FB58-03E59EF15626}"/>
              </a:ext>
            </a:extLst>
          </p:cNvPr>
          <p:cNvSpPr txBox="1"/>
          <p:nvPr/>
        </p:nvSpPr>
        <p:spPr>
          <a:xfrm>
            <a:off x="6890755" y="2743218"/>
            <a:ext cx="412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accent4">
                    <a:lumMod val="50000"/>
                  </a:schemeClr>
                </a:solidFill>
                <a:effectLst/>
                <a:latin typeface="-apple-system"/>
              </a:rPr>
              <a:t>«Московский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-apple-system"/>
              </a:rPr>
              <a:t>дворик»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-apple-system"/>
              </a:rPr>
              <a:t>Поленов В. </a:t>
            </a:r>
            <a:endParaRPr lang="ru-RU" b="1" i="0" dirty="0">
              <a:solidFill>
                <a:schemeClr val="accent4">
                  <a:lumMod val="50000"/>
                </a:schemeClr>
              </a:solidFill>
              <a:effectLst/>
              <a:latin typeface="-apple-system"/>
            </a:endParaRPr>
          </a:p>
        </p:txBody>
      </p:sp>
      <p:pic>
        <p:nvPicPr>
          <p:cNvPr id="8" name="Рисунок 7" descr="Изображение выглядит как на открытом воздухе, небо, облак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30A7203A-6891-00E1-49C7-A818EC99C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8" b="4970"/>
          <a:stretch/>
        </p:blipFill>
        <p:spPr>
          <a:xfrm>
            <a:off x="7181691" y="3168148"/>
            <a:ext cx="3546480" cy="249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27B6C-E4BA-1735-748E-162DD76B1AEF}"/>
              </a:ext>
            </a:extLst>
          </p:cNvPr>
          <p:cNvSpPr txBox="1"/>
          <p:nvPr/>
        </p:nvSpPr>
        <p:spPr>
          <a:xfrm>
            <a:off x="6943549" y="5664755"/>
            <a:ext cx="412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accent4">
                    <a:lumMod val="50000"/>
                  </a:schemeClr>
                </a:solidFill>
                <a:effectLst/>
                <a:latin typeface="-apple-system"/>
              </a:rPr>
              <a:t>«Вечерний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-apple-system"/>
              </a:rPr>
              <a:t>звон»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-apple-system"/>
              </a:rPr>
              <a:t>Левитан И.</a:t>
            </a:r>
            <a:endParaRPr lang="ru-RU" b="1" i="0" dirty="0">
              <a:solidFill>
                <a:schemeClr val="accent4">
                  <a:lumMod val="50000"/>
                </a:schemeClr>
              </a:solidFill>
              <a:effectLst/>
              <a:latin typeface="-apple-system"/>
            </a:endParaRPr>
          </a:p>
        </p:txBody>
      </p:sp>
      <p:pic>
        <p:nvPicPr>
          <p:cNvPr id="10" name="Рисунок 9" descr="Изображение выглядит как картина, Узда, уздечка, Товары для лошадей&#10;&#10;Автоматически созданное описание">
            <a:extLst>
              <a:ext uri="{FF2B5EF4-FFF2-40B4-BE49-F238E27FC236}">
                <a16:creationId xmlns:a16="http://schemas.microsoft.com/office/drawing/2014/main" id="{D4DE037F-638E-FC8A-9F58-C7508858E2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485" r="11483"/>
          <a:stretch/>
        </p:blipFill>
        <p:spPr>
          <a:xfrm>
            <a:off x="1424065" y="2181943"/>
            <a:ext cx="3662596" cy="348281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9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нига, текст, канцтовары, переплет&#10;&#10;Автоматически созданное описание">
            <a:extLst>
              <a:ext uri="{FF2B5EF4-FFF2-40B4-BE49-F238E27FC236}">
                <a16:creationId xmlns:a16="http://schemas.microsoft.com/office/drawing/2014/main" id="{E2638E7E-AF88-82AF-A3B0-C50EFDE80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79"/>
          <a:stretch/>
        </p:blipFill>
        <p:spPr>
          <a:xfrm>
            <a:off x="7422781" y="3113167"/>
            <a:ext cx="3091724" cy="316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501288-36CD-B632-83E2-CC3A88FABC28}"/>
              </a:ext>
            </a:extLst>
          </p:cNvPr>
          <p:cNvSpPr txBox="1"/>
          <p:nvPr/>
        </p:nvSpPr>
        <p:spPr>
          <a:xfrm>
            <a:off x="1312184" y="631465"/>
            <a:ext cx="3310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Владимир Даль был дружен с Пушкиным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DBF62-7A05-2EED-BF0D-CA809FAC8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1" b="90659" l="9639" r="89960">
                        <a14:foregroundMark x1="43173" y1="8974" x2="52410" y2="9158"/>
                        <a14:foregroundMark x1="54618" y1="90110" x2="43775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12" y="1576096"/>
            <a:ext cx="2621160" cy="28738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05C176-22B9-D6EF-88B8-DF0F46016AE4}"/>
              </a:ext>
            </a:extLst>
          </p:cNvPr>
          <p:cNvSpPr txBox="1"/>
          <p:nvPr/>
        </p:nvSpPr>
        <p:spPr>
          <a:xfrm>
            <a:off x="719311" y="4363477"/>
            <a:ext cx="2621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В. </a:t>
            </a: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</a:rPr>
              <a:t>Даль в 1830-х гг.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Неизвестный художник</a:t>
            </a:r>
            <a:endParaRPr lang="ru-RU" b="0" i="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4EEFE-DD61-A3FB-FF84-695ADE591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7" b="94595" l="9940" r="90964">
                        <a14:foregroundMark x1="45482" y1="12531" x2="21988" y2="48894"/>
                        <a14:foregroundMark x1="21988" y1="48894" x2="22590" y2="72727"/>
                        <a14:foregroundMark x1="22590" y1="72727" x2="38253" y2="84275"/>
                        <a14:foregroundMark x1="38253" y1="84275" x2="63253" y2="91155"/>
                        <a14:foregroundMark x1="63253" y1="91155" x2="78012" y2="81818"/>
                        <a14:foregroundMark x1="78012" y1="81818" x2="90964" y2="46192"/>
                        <a14:foregroundMark x1="90964" y1="46192" x2="79819" y2="27027"/>
                        <a14:foregroundMark x1="79819" y1="27027" x2="60241" y2="12531"/>
                        <a14:foregroundMark x1="60241" y1="12531" x2="43675" y2="11794"/>
                        <a14:foregroundMark x1="73193" y1="18428" x2="73193" y2="18428"/>
                        <a14:foregroundMark x1="64759" y1="10811" x2="64759" y2="10811"/>
                        <a14:foregroundMark x1="65060" y1="12039" x2="70783" y2="15233"/>
                        <a14:foregroundMark x1="61145" y1="9828" x2="42169" y2="12776"/>
                        <a14:foregroundMark x1="42169" y1="12776" x2="30422" y2="22359"/>
                        <a14:foregroundMark x1="30422" y1="22359" x2="21084" y2="41769"/>
                        <a14:foregroundMark x1="54819" y1="9337" x2="34940" y2="16462"/>
                        <a14:foregroundMark x1="34940" y1="16462" x2="21988" y2="29238"/>
                        <a14:foregroundMark x1="21988" y1="29238" x2="15663" y2="59951"/>
                        <a14:foregroundMark x1="15663" y1="59951" x2="18675" y2="67568"/>
                        <a14:foregroundMark x1="66566" y1="92629" x2="50602" y2="94595"/>
                        <a14:foregroundMark x1="50602" y1="94595" x2="43373" y2="91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7987" y="1576096"/>
            <a:ext cx="2247620" cy="27553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608CF-3E2A-D5F8-636A-A0E145AC5493}"/>
              </a:ext>
            </a:extLst>
          </p:cNvPr>
          <p:cNvSpPr txBox="1"/>
          <p:nvPr/>
        </p:nvSpPr>
        <p:spPr>
          <a:xfrm>
            <a:off x="3580250" y="4372988"/>
            <a:ext cx="2084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А.С.Пушкин</a:t>
            </a:r>
            <a:endParaRPr lang="ru-RU" b="0" i="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</a:rPr>
              <a:t>П.Ф. Соколов</a:t>
            </a:r>
          </a:p>
        </p:txBody>
      </p:sp>
      <p:pic>
        <p:nvPicPr>
          <p:cNvPr id="11" name="Picture 2" descr="C:\Users\e.lavrova\Downloads\Подлинное_изображение_бунтовщика_и_обманщика_Емельки_Пугачёв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86" y="258247"/>
            <a:ext cx="1686515" cy="23679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847DA3-2808-ED66-7D38-A0F573E1F085}"/>
              </a:ext>
            </a:extLst>
          </p:cNvPr>
          <p:cNvSpPr txBox="1"/>
          <p:nvPr/>
        </p:nvSpPr>
        <p:spPr>
          <a:xfrm>
            <a:off x="6742450" y="2688085"/>
            <a:ext cx="4452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dirty="0">
                <a:solidFill>
                  <a:schemeClr val="accent4">
                    <a:lumMod val="50000"/>
                  </a:schemeClr>
                </a:solidFill>
                <a:effectLst/>
              </a:rPr>
              <a:t>Портрет </a:t>
            </a:r>
            <a:r>
              <a:rPr lang="ru-RU" sz="1600" b="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Е.Пугачева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47DA3-2808-ED66-7D38-A0F573E1F085}"/>
              </a:ext>
            </a:extLst>
          </p:cNvPr>
          <p:cNvSpPr txBox="1"/>
          <p:nvPr/>
        </p:nvSpPr>
        <p:spPr>
          <a:xfrm>
            <a:off x="917633" y="4807374"/>
            <a:ext cx="4452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Памятник А.С. Пушкину и В.И. Далю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b="0" dirty="0">
                <a:solidFill>
                  <a:schemeClr val="accent4">
                    <a:lumMod val="50000"/>
                  </a:schemeClr>
                </a:solidFill>
                <a:effectLst/>
              </a:rPr>
              <a:t>в Оренбурге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79416C8-63AE-6AB4-51BE-8C832352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43" y="934501"/>
            <a:ext cx="4866434" cy="32634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FB568-6556-0D64-A05B-824FFF59DB3E}"/>
              </a:ext>
            </a:extLst>
          </p:cNvPr>
          <p:cNvSpPr txBox="1"/>
          <p:nvPr/>
        </p:nvSpPr>
        <p:spPr>
          <a:xfrm>
            <a:off x="7063962" y="4807374"/>
            <a:ext cx="6239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Перов В.Г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. «Суд Пугачева». 1879г.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8E1A2DD-4EAE-506E-6119-CBA47FB1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3" y="934501"/>
            <a:ext cx="4926111" cy="32634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FF603-4BD4-F7EA-A2C0-559BB6F883B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2" r="33"/>
          <a:stretch/>
        </p:blipFill>
        <p:spPr>
          <a:xfrm>
            <a:off x="6357808" y="363440"/>
            <a:ext cx="4940042" cy="264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8972" y="2576931"/>
            <a:ext cx="4075113" cy="967957"/>
          </a:xfrm>
          <a:noFill/>
        </p:spPr>
        <p:txBody>
          <a:bodyPr wrap="square">
            <a:spAutoFit/>
          </a:bodyPr>
          <a:lstStyle>
            <a:defPPr>
              <a:defRPr lang="ru-RU"/>
            </a:def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Мы за тебя надеемся, право, надеемся, не отчаивайся и ты…</a:t>
            </a:r>
          </a:p>
        </p:txBody>
      </p:sp>
      <p:pic>
        <p:nvPicPr>
          <p:cNvPr id="3" name="Рисунок 2" descr="Изображение выглядит как одежда, черно-белый, зарисов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DF27329-FC80-63F3-1D53-013FC0FA6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954" y="3438013"/>
            <a:ext cx="3333750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069B5-EB92-3F16-59BD-D55F0FC78DBD}"/>
              </a:ext>
            </a:extLst>
          </p:cNvPr>
          <p:cNvSpPr txBox="1"/>
          <p:nvPr/>
        </p:nvSpPr>
        <p:spPr>
          <a:xfrm>
            <a:off x="6357808" y="3003034"/>
            <a:ext cx="4940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Последний выстрел А. С. Пушкина.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Волков 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49BEE-61F4-4CBA-AD6A-24871FF91C87}"/>
              </a:ext>
            </a:extLst>
          </p:cNvPr>
          <p:cNvSpPr txBox="1"/>
          <p:nvPr/>
        </p:nvSpPr>
        <p:spPr>
          <a:xfrm>
            <a:off x="6691829" y="5765102"/>
            <a:ext cx="42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accent4">
                    <a:lumMod val="50000"/>
                  </a:schemeClr>
                </a:solidFill>
                <a:effectLst/>
              </a:rPr>
              <a:t>Даль В.И. Третья, последняя встреча, у постели умирающего.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Преснов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А.</a:t>
            </a:r>
          </a:p>
        </p:txBody>
      </p:sp>
    </p:spTree>
    <p:extLst>
      <p:ext uri="{BB962C8B-B14F-4D97-AF65-F5344CB8AC3E}">
        <p14:creationId xmlns:p14="http://schemas.microsoft.com/office/powerpoint/2010/main" val="26971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МорозноVTI">
  <a:themeElements>
    <a:clrScheme name="Memorial 2">
      <a:dk1>
        <a:srgbClr val="000000"/>
      </a:dk1>
      <a:lt1>
        <a:srgbClr val="FFFFFF"/>
      </a:lt1>
      <a:dk2>
        <a:srgbClr val="0B2827"/>
      </a:dk2>
      <a:lt2>
        <a:srgbClr val="E7E6E6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DAE3E3"/>
      </a:accent6>
      <a:hlink>
        <a:srgbClr val="B57001"/>
      </a:hlink>
      <a:folHlink>
        <a:srgbClr val="996209"/>
      </a:folHlink>
    </a:clrScheme>
    <a:fontScheme name="Frosted Leaf">
      <a:majorFont>
        <a:latin typeface="Times New Roman"/>
        <a:ea typeface=""/>
        <a:cs typeface="Times New Roman"/>
      </a:majorFont>
      <a:minorFont>
        <a:latin typeface="Calibri"/>
        <a:ea typeface=""/>
        <a:cs typeface="Calibri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0155675_TF00770494_Win32" id="{1429C2E7-29FD-4781-AAC2-E71B57B38473}" vid="{ED831C96-1B91-4D92-BC84-B30BF02508F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54C6A-F634-4D70-8EBE-54752DE33F74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71af3243-3dd4-4a8d-8c0d-dd76da1f02a5"/>
    <ds:schemaRef ds:uri="http://purl.org/dc/terms/"/>
    <ds:schemaRef ds:uri="16c05727-aa75-4e4a-9b5f-8a80a1165891"/>
    <ds:schemaRef ds:uri="http://schemas.microsoft.com/office/2006/metadata/properties"/>
    <ds:schemaRef ds:uri="http://schemas.microsoft.com/sharepoint/v3"/>
    <ds:schemaRef ds:uri="http://purl.org/dc/elements/1.1/"/>
    <ds:schemaRef ds:uri="http://purl.org/dc/dcmitype/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4024FAE-64CC-49B9-92D0-60E53BF88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8C8EF1-9D59-4718-8AA4-391357C4CDA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Мемориальная презентация</Template>
  <TotalTime>5940</TotalTime>
  <Words>2349</Words>
  <Application>Microsoft Office PowerPoint</Application>
  <PresentationFormat>Широкоэкранный</PresentationFormat>
  <Paragraphs>141</Paragraphs>
  <Slides>21</Slides>
  <Notes>21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МорозноVTI</vt:lpstr>
      <vt:lpstr>Презентация PowerPoint</vt:lpstr>
      <vt:lpstr>Презентация PowerPoint</vt:lpstr>
      <vt:lpstr>Презентация PowerPoint</vt:lpstr>
      <vt:lpstr>Владимир Иванович Даль</vt:lpstr>
      <vt:lpstr>Владимир Даль был врачом. Владимир Даль был амбидекстром.</vt:lpstr>
      <vt:lpstr>Владимир Даль был представителем романтического национализма</vt:lpstr>
      <vt:lpstr>Презентация PowerPoint</vt:lpstr>
      <vt:lpstr>Презентация PowerPoint</vt:lpstr>
      <vt:lpstr>Мы за тебя надеемся, право, надеемся, не отчаивайся и ты…</vt:lpstr>
      <vt:lpstr>Презентация PowerPoint</vt:lpstr>
      <vt:lpstr>«Толковый словарь живого великорусского языка»,  непревзойдённый по объёму, принёс Далю наибольшую славу  </vt:lpstr>
      <vt:lpstr>Презентация PowerPoint</vt:lpstr>
      <vt:lpstr>Словарь Даля — легенда</vt:lpstr>
      <vt:lpstr>Словарь был оценен только после смерти Даля</vt:lpstr>
      <vt:lpstr>Презентация PowerPoint</vt:lpstr>
      <vt:lpstr>Словарь Даля можно читать как художественное произведение</vt:lpstr>
      <vt:lpstr>с 1880-х по 1930-е годы словарь Даля — стандартный справочник по русскому языку для всех пишущих или читающих </vt:lpstr>
      <vt:lpstr>Презентация PowerPoint</vt:lpstr>
      <vt:lpstr>«Толковый словарь живого великорусского языка» – единственный в мире лексикографический и этнографический музей русской и российской вселенной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 далью – Даль</dc:title>
  <dc:creator>Резников Дмитрий Игоревич</dc:creator>
  <cp:lastModifiedBy>user</cp:lastModifiedBy>
  <cp:revision>101</cp:revision>
  <dcterms:created xsi:type="dcterms:W3CDTF">2023-06-08T12:46:17Z</dcterms:created>
  <dcterms:modified xsi:type="dcterms:W3CDTF">2024-11-08T08:46:37Z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