
<file path=[Content_Types].xml><?xml version="1.0" encoding="utf-8"?>
<Types xmlns="http://schemas.openxmlformats.org/package/2006/content-types">
  <Default Extension="fntdata" ContentType="application/x-fontdata"/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830" r:id="rId1"/>
  </p:sldMasterIdLst>
  <p:notesMasterIdLst>
    <p:notesMasterId r:id="rId18"/>
  </p:notesMasterIdLst>
  <p:sldIdLst>
    <p:sldId id="256" r:id="rId2"/>
    <p:sldId id="257" r:id="rId3"/>
    <p:sldId id="270" r:id="rId4"/>
    <p:sldId id="262" r:id="rId5"/>
    <p:sldId id="273" r:id="rId6"/>
    <p:sldId id="268" r:id="rId7"/>
    <p:sldId id="260" r:id="rId8"/>
    <p:sldId id="261" r:id="rId9"/>
    <p:sldId id="266" r:id="rId10"/>
    <p:sldId id="267" r:id="rId11"/>
    <p:sldId id="264" r:id="rId12"/>
    <p:sldId id="269" r:id="rId13"/>
    <p:sldId id="272" r:id="rId14"/>
    <p:sldId id="265" r:id="rId15"/>
    <p:sldId id="274" r:id="rId16"/>
    <p:sldId id="271" r:id="rId17"/>
  </p:sldIdLst>
  <p:sldSz cx="14630400" cy="8229600"/>
  <p:notesSz cx="8229600" cy="14630400"/>
  <p:embeddedFontLst>
    <p:embeddedFont>
      <p:font typeface="Century Gothic" panose="020B0502020202020204" pitchFamily="34" charset="0"/>
      <p:regular r:id="rId19"/>
      <p:bold r:id="rId20"/>
      <p:italic r:id="rId21"/>
      <p:boldItalic r:id="rId22"/>
    </p:embeddedFont>
    <p:embeddedFont>
      <p:font typeface="Inter" panose="02000503000000020004" pitchFamily="2" charset="0"/>
      <p:regular r:id="rId23"/>
    </p:embeddedFont>
    <p:embeddedFont>
      <p:font typeface="Wingdings 3" pitchFamily="2" charset="2"/>
      <p:regular r:id="rId2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4" autoAdjust="0"/>
    <p:restoredTop sz="94610"/>
  </p:normalViewPr>
  <p:slideViewPr>
    <p:cSldViewPr snapToGrid="0" snapToObjects="1">
      <p:cViewPr varScale="1">
        <p:scale>
          <a:sx n="79" d="100"/>
          <a:sy n="79" d="100"/>
        </p:scale>
        <p:origin x="51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5504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7056" y="3017521"/>
            <a:ext cx="10698479" cy="2715337"/>
          </a:xfrm>
        </p:spPr>
        <p:txBody>
          <a:bodyPr anchor="b">
            <a:normAutofit/>
          </a:bodyPr>
          <a:lstStyle>
            <a:lvl1pPr>
              <a:defRPr sz="6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7056" y="5732855"/>
            <a:ext cx="10698479" cy="1351540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5188573"/>
            <a:ext cx="2093582" cy="934307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5435449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38138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5" y="731520"/>
            <a:ext cx="10698479" cy="3740448"/>
          </a:xfrm>
        </p:spPr>
        <p:txBody>
          <a:bodyPr anchor="ctr">
            <a:normAutofit/>
          </a:bodyPr>
          <a:lstStyle>
            <a:lvl1pPr algn="l">
              <a:defRPr sz="576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055" y="5224855"/>
            <a:ext cx="10698479" cy="1867037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381381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3892967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8945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939" y="731520"/>
            <a:ext cx="10072711" cy="3474720"/>
          </a:xfrm>
        </p:spPr>
        <p:txBody>
          <a:bodyPr anchor="ctr">
            <a:normAutofit/>
          </a:bodyPr>
          <a:lstStyle>
            <a:lvl1pPr algn="l">
              <a:defRPr sz="576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930014" y="4206240"/>
            <a:ext cx="9043865" cy="4572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92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055" y="5224855"/>
            <a:ext cx="10698479" cy="1867037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5026" y="381381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3892967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961182" y="777606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337822" y="34863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950193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6" y="2926081"/>
            <a:ext cx="10698480" cy="3269814"/>
          </a:xfrm>
        </p:spPr>
        <p:txBody>
          <a:bodyPr anchor="b">
            <a:normAutofit/>
          </a:bodyPr>
          <a:lstStyle>
            <a:lvl1pPr algn="l">
              <a:defRPr sz="576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6" y="6217920"/>
            <a:ext cx="10698480" cy="87554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589407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8175" y="5979705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04505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19939" y="731520"/>
            <a:ext cx="10072711" cy="3474720"/>
          </a:xfrm>
        </p:spPr>
        <p:txBody>
          <a:bodyPr anchor="ctr">
            <a:normAutofit/>
          </a:bodyPr>
          <a:lstStyle>
            <a:lvl1pPr algn="l">
              <a:defRPr sz="576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107054" y="5212080"/>
            <a:ext cx="10698480" cy="100584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accent1"/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6" y="6217920"/>
            <a:ext cx="10698480" cy="87554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5026" y="589407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8175" y="5979705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961182" y="777606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337822" y="34863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373559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5" y="752888"/>
            <a:ext cx="10698479" cy="3456024"/>
          </a:xfrm>
        </p:spPr>
        <p:txBody>
          <a:bodyPr anchor="ctr">
            <a:normAutofit/>
          </a:bodyPr>
          <a:lstStyle>
            <a:lvl1pPr algn="l">
              <a:defRPr sz="576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107054" y="5212080"/>
            <a:ext cx="10698480" cy="100584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accent1"/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6" y="6217920"/>
            <a:ext cx="10698480" cy="87554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589407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8175" y="5979705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17743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7273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153775" y="752887"/>
            <a:ext cx="2649121" cy="6340580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07054" y="752887"/>
            <a:ext cx="7772400" cy="63405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14602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11195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52625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511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1511" y="748932"/>
            <a:ext cx="10694024" cy="1537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7054" y="2560320"/>
            <a:ext cx="10698480" cy="45331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789068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3914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43972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14102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13515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05365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5649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1552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2592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2260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5" y="2470500"/>
            <a:ext cx="10698479" cy="1762560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055" y="4236155"/>
            <a:ext cx="10698479" cy="1032480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381381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3892967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49802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07054" y="2560320"/>
            <a:ext cx="5176637" cy="453314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28896" y="2551467"/>
            <a:ext cx="5176637" cy="453314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945339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26427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248" y="2367244"/>
            <a:ext cx="4791278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07055" y="3058759"/>
            <a:ext cx="5211472" cy="402487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007956" y="2363370"/>
            <a:ext cx="4798801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600348" y="3054886"/>
            <a:ext cx="5206409" cy="402487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945339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51110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63043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13527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5" y="535306"/>
            <a:ext cx="4206239" cy="1171574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87614" y="535306"/>
            <a:ext cx="6217920" cy="6497956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5" y="1918336"/>
            <a:ext cx="4206239" cy="5114923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07041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6" y="5760720"/>
            <a:ext cx="10698480" cy="680086"/>
          </a:xfrm>
        </p:spPr>
        <p:txBody>
          <a:bodyPr anchor="b">
            <a:normAutofit/>
          </a:bodyPr>
          <a:lstStyle>
            <a:lvl1pPr algn="l">
              <a:defRPr sz="288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7054" y="761958"/>
            <a:ext cx="10698480" cy="4625964"/>
          </a:xfrm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6" y="6440806"/>
            <a:ext cx="10698480" cy="592454"/>
          </a:xfrm>
        </p:spPr>
        <p:txBody>
          <a:bodyPr>
            <a:normAutofit/>
          </a:bodyPr>
          <a:lstStyle>
            <a:lvl1pPr marL="0" indent="0">
              <a:buNone/>
              <a:defRPr sz="144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589407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8175" y="5979705"/>
            <a:ext cx="935720" cy="43815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97783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74320"/>
            <a:ext cx="3421819" cy="7966354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32665" y="-943"/>
            <a:ext cx="2828009" cy="8224847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219456" cy="82296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11510" y="748932"/>
            <a:ext cx="10694024" cy="1537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054" y="2560320"/>
            <a:ext cx="10698480" cy="4663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33935" y="7356525"/>
            <a:ext cx="1375540" cy="4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07055" y="7362970"/>
            <a:ext cx="9143999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38175" y="945339"/>
            <a:ext cx="93572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329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  <p:sldLayoutId id="2147483844" r:id="rId14"/>
    <p:sldLayoutId id="2147483845" r:id="rId15"/>
    <p:sldLayoutId id="2147483846" r:id="rId16"/>
    <p:sldLayoutId id="2147483847" r:id="rId17"/>
    <p:sldLayoutId id="2147483848" r:id="rId18"/>
    <p:sldLayoutId id="2147483851" r:id="rId19"/>
    <p:sldLayoutId id="2147483852" r:id="rId20"/>
    <p:sldLayoutId id="2147483853" r:id="rId21"/>
    <p:sldLayoutId id="2147483855" r:id="rId22"/>
    <p:sldLayoutId id="2147483856" r:id="rId23"/>
    <p:sldLayoutId id="2147483857" r:id="rId24"/>
    <p:sldLayoutId id="2147483858" r:id="rId25"/>
    <p:sldLayoutId id="2147483859" r:id="rId26"/>
    <p:sldLayoutId id="2147483860" r:id="rId27"/>
    <p:sldLayoutId id="2147483861" r:id="rId28"/>
  </p:sldLayoutIdLst>
  <p:hf sldNum="0" hdr="0" ftr="0" dt="0"/>
  <p:txStyles>
    <p:titleStyle>
      <a:lvl1pPr algn="l" defTabSz="548640" rtl="0" eaLnBrk="1" latinLnBrk="0" hangingPunct="1">
        <a:spcBef>
          <a:spcPct val="0"/>
        </a:spcBef>
        <a:buNone/>
        <a:defRPr sz="432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11480" indent="-41148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1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91540" indent="-34290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9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3716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9202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46888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01752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56616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1148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6634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sv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4" name="Group 2103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74321"/>
            <a:ext cx="3421818" cy="7966349"/>
            <a:chOff x="2487613" y="285750"/>
            <a:chExt cx="2428875" cy="5654676"/>
          </a:xfrm>
        </p:grpSpPr>
        <p:sp>
          <p:nvSpPr>
            <p:cNvPr id="2105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6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7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8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9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0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1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2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3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4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5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6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18" name="Group 2117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661" y="-943"/>
            <a:ext cx="2828008" cy="8224846"/>
            <a:chOff x="6627813" y="194833"/>
            <a:chExt cx="1952625" cy="5678918"/>
          </a:xfrm>
        </p:grpSpPr>
        <p:sp>
          <p:nvSpPr>
            <p:cNvPr id="2119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20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21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22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23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24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25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26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27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28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29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30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32" name="Rectangle 2131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19456" cy="82296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34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5188572"/>
            <a:ext cx="2093582" cy="934306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2136" name="Rectangle 2135">
            <a:extLst>
              <a:ext uri="{FF2B5EF4-FFF2-40B4-BE49-F238E27FC236}">
                <a16:creationId xmlns:a16="http://schemas.microsoft.com/office/drawing/2014/main" id="{95FFA5E0-4C70-431D-A19D-18415F6C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4626742" cy="82296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3" name="Picture 12" descr="A building on a hill with trees and water&#10;&#10;AI-generated content may be incorrect.">
            <a:extLst>
              <a:ext uri="{FF2B5EF4-FFF2-40B4-BE49-F238E27FC236}">
                <a16:creationId xmlns:a16="http://schemas.microsoft.com/office/drawing/2014/main" id="{68D8FBE6-0BF8-AC35-AEE1-EFB19D655D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628" b="1103"/>
          <a:stretch>
            <a:fillRect/>
          </a:stretch>
        </p:blipFill>
        <p:spPr>
          <a:xfrm>
            <a:off x="20" y="10"/>
            <a:ext cx="14630380" cy="8229590"/>
          </a:xfrm>
          <a:prstGeom prst="rect">
            <a:avLst/>
          </a:prstGeom>
        </p:spPr>
      </p:pic>
      <p:sp>
        <p:nvSpPr>
          <p:cNvPr id="2138" name="Freeform: Shape 2137">
            <a:extLst>
              <a:ext uri="{FF2B5EF4-FFF2-40B4-BE49-F238E27FC236}">
                <a16:creationId xmlns:a16="http://schemas.microsoft.com/office/drawing/2014/main" id="{BBE55C11-4C41-45E4-A00F-83DEE6BB5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58756"/>
            <a:ext cx="9033139" cy="2604467"/>
          </a:xfrm>
          <a:custGeom>
            <a:avLst/>
            <a:gdLst>
              <a:gd name="connsiteX0" fmla="*/ 0 w 7527616"/>
              <a:gd name="connsiteY0" fmla="*/ 0 h 2170389"/>
              <a:gd name="connsiteX1" fmla="*/ 85411 w 7527616"/>
              <a:gd name="connsiteY1" fmla="*/ 0 h 2170389"/>
              <a:gd name="connsiteX2" fmla="*/ 926533 w 7527616"/>
              <a:gd name="connsiteY2" fmla="*/ 0 h 2170389"/>
              <a:gd name="connsiteX3" fmla="*/ 1114264 w 7527616"/>
              <a:gd name="connsiteY3" fmla="*/ 0 h 2170389"/>
              <a:gd name="connsiteX4" fmla="*/ 6544376 w 7527616"/>
              <a:gd name="connsiteY4" fmla="*/ 0 h 2170389"/>
              <a:gd name="connsiteX5" fmla="*/ 6610082 w 7527616"/>
              <a:gd name="connsiteY5" fmla="*/ 26276 h 2170389"/>
              <a:gd name="connsiteX6" fmla="*/ 6619468 w 7527616"/>
              <a:gd name="connsiteY6" fmla="*/ 36786 h 2170389"/>
              <a:gd name="connsiteX7" fmla="*/ 7506496 w 7527616"/>
              <a:gd name="connsiteY7" fmla="*/ 1024760 h 2170389"/>
              <a:gd name="connsiteX8" fmla="*/ 7506496 w 7527616"/>
              <a:gd name="connsiteY8" fmla="*/ 1140374 h 2170389"/>
              <a:gd name="connsiteX9" fmla="*/ 6619468 w 7527616"/>
              <a:gd name="connsiteY9" fmla="*/ 2133603 h 2170389"/>
              <a:gd name="connsiteX10" fmla="*/ 6610082 w 7527616"/>
              <a:gd name="connsiteY10" fmla="*/ 2144113 h 2170389"/>
              <a:gd name="connsiteX11" fmla="*/ 6544376 w 7527616"/>
              <a:gd name="connsiteY11" fmla="*/ 2170389 h 2170389"/>
              <a:gd name="connsiteX12" fmla="*/ 1114264 w 7527616"/>
              <a:gd name="connsiteY12" fmla="*/ 2170389 h 2170389"/>
              <a:gd name="connsiteX13" fmla="*/ 926533 w 7527616"/>
              <a:gd name="connsiteY13" fmla="*/ 2170389 h 2170389"/>
              <a:gd name="connsiteX14" fmla="*/ 146150 w 7527616"/>
              <a:gd name="connsiteY14" fmla="*/ 2170389 h 2170389"/>
              <a:gd name="connsiteX15" fmla="*/ 0 w 7527616"/>
              <a:gd name="connsiteY15" fmla="*/ 2170389 h 2170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527616" h="2170389">
                <a:moveTo>
                  <a:pt x="0" y="0"/>
                </a:moveTo>
                <a:lnTo>
                  <a:pt x="85411" y="0"/>
                </a:lnTo>
                <a:cubicBezTo>
                  <a:pt x="290008" y="0"/>
                  <a:pt x="562804" y="0"/>
                  <a:pt x="926533" y="0"/>
                </a:cubicBezTo>
                <a:cubicBezTo>
                  <a:pt x="926533" y="0"/>
                  <a:pt x="926533" y="0"/>
                  <a:pt x="1114264" y="0"/>
                </a:cubicBezTo>
                <a:cubicBezTo>
                  <a:pt x="1114264" y="0"/>
                  <a:pt x="1114264" y="0"/>
                  <a:pt x="6544376" y="0"/>
                </a:cubicBezTo>
                <a:cubicBezTo>
                  <a:pt x="6567842" y="0"/>
                  <a:pt x="6591309" y="10510"/>
                  <a:pt x="6610082" y="26276"/>
                </a:cubicBezTo>
                <a:cubicBezTo>
                  <a:pt x="6614775" y="26276"/>
                  <a:pt x="6619468" y="31531"/>
                  <a:pt x="6619468" y="36786"/>
                </a:cubicBezTo>
                <a:cubicBezTo>
                  <a:pt x="6619468" y="36786"/>
                  <a:pt x="6619468" y="36786"/>
                  <a:pt x="7506496" y="1024760"/>
                </a:cubicBezTo>
                <a:cubicBezTo>
                  <a:pt x="7534656" y="1056291"/>
                  <a:pt x="7534656" y="1108843"/>
                  <a:pt x="7506496" y="1140374"/>
                </a:cubicBezTo>
                <a:cubicBezTo>
                  <a:pt x="7506496" y="1140374"/>
                  <a:pt x="7506496" y="1140374"/>
                  <a:pt x="6619468" y="2133603"/>
                </a:cubicBezTo>
                <a:cubicBezTo>
                  <a:pt x="6619468" y="2133603"/>
                  <a:pt x="6614775" y="2138858"/>
                  <a:pt x="6610082" y="2144113"/>
                </a:cubicBezTo>
                <a:cubicBezTo>
                  <a:pt x="6591309" y="2159879"/>
                  <a:pt x="6567842" y="2170389"/>
                  <a:pt x="6544376" y="2170389"/>
                </a:cubicBezTo>
                <a:cubicBezTo>
                  <a:pt x="6544376" y="2170389"/>
                  <a:pt x="6544376" y="2170389"/>
                  <a:pt x="1114264" y="2170389"/>
                </a:cubicBezTo>
                <a:cubicBezTo>
                  <a:pt x="1114264" y="2170389"/>
                  <a:pt x="1114264" y="2170389"/>
                  <a:pt x="926533" y="2170389"/>
                </a:cubicBezTo>
                <a:cubicBezTo>
                  <a:pt x="926533" y="2170389"/>
                  <a:pt x="926533" y="2170389"/>
                  <a:pt x="146150" y="2170389"/>
                </a:cubicBezTo>
                <a:lnTo>
                  <a:pt x="0" y="2170389"/>
                </a:lnTo>
                <a:close/>
              </a:path>
            </a:pathLst>
          </a:custGeom>
          <a:solidFill>
            <a:srgbClr val="3B4D51">
              <a:alpha val="87843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" name="Text 0"/>
          <p:cNvSpPr/>
          <p:nvPr/>
        </p:nvSpPr>
        <p:spPr>
          <a:xfrm>
            <a:off x="1300479" y="4667061"/>
            <a:ext cx="6574119" cy="12385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 dirty="0" err="1">
                <a:solidFill>
                  <a:srgbClr val="FEFFFF"/>
                </a:solidFill>
                <a:latin typeface="+mj-lt"/>
                <a:ea typeface="+mj-ea"/>
                <a:cs typeface="+mj-cs"/>
              </a:rPr>
              <a:t>Природа</a:t>
            </a:r>
            <a:r>
              <a:rPr lang="en-US" sz="4100" b="1" dirty="0">
                <a:solidFill>
                  <a:srgbClr val="FEFFFF"/>
                </a:solidFill>
                <a:latin typeface="+mj-lt"/>
                <a:ea typeface="+mj-ea"/>
                <a:cs typeface="+mj-cs"/>
              </a:rPr>
              <a:t> и </a:t>
            </a:r>
            <a:r>
              <a:rPr lang="en-US" sz="4100" b="1" dirty="0" err="1">
                <a:solidFill>
                  <a:srgbClr val="FEFFFF"/>
                </a:solidFill>
                <a:latin typeface="+mj-lt"/>
                <a:ea typeface="+mj-ea"/>
                <a:cs typeface="+mj-cs"/>
              </a:rPr>
              <a:t>города</a:t>
            </a:r>
            <a:r>
              <a:rPr lang="en-US" sz="4100" b="1" dirty="0">
                <a:solidFill>
                  <a:srgbClr val="FE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b="1" dirty="0" err="1">
                <a:solidFill>
                  <a:srgbClr val="FEFFFF"/>
                </a:solidFill>
                <a:latin typeface="+mj-lt"/>
                <a:ea typeface="+mj-ea"/>
                <a:cs typeface="+mj-cs"/>
              </a:rPr>
              <a:t>России</a:t>
            </a:r>
            <a:endParaRPr lang="en-US" sz="4100" dirty="0">
              <a:solidFill>
                <a:srgbClr val="FE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1300479" y="5933437"/>
            <a:ext cx="6545073" cy="6299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</a:pPr>
            <a:r>
              <a:rPr lang="en-US">
                <a:solidFill>
                  <a:srgbClr val="FEFFFF"/>
                </a:solidFill>
              </a:rPr>
              <a:t>Путешествие по самой большой стране мира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oup of trees with blue flowers&#10;&#10;AI-generated content may be incorrect.">
            <a:extLst>
              <a:ext uri="{FF2B5EF4-FFF2-40B4-BE49-F238E27FC236}">
                <a16:creationId xmlns:a16="http://schemas.microsoft.com/office/drawing/2014/main" id="{3675EA91-189E-CE03-3F86-E79AEFCC7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143" y="0"/>
            <a:ext cx="5484257" cy="8229600"/>
          </a:xfrm>
          <a:prstGeom prst="rect">
            <a:avLst/>
          </a:prstGeom>
        </p:spPr>
      </p:pic>
      <p:pic>
        <p:nvPicPr>
          <p:cNvPr id="14" name="Image 0" descr="preencoded.png">
            <a:extLst>
              <a:ext uri="{FF2B5EF4-FFF2-40B4-BE49-F238E27FC236}">
                <a16:creationId xmlns:a16="http://schemas.microsoft.com/office/drawing/2014/main" id="{2E3CC9D6-26D0-CEAE-D8BA-AC1FFFCB2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133" y="5365509"/>
            <a:ext cx="2243411" cy="2243411"/>
          </a:xfrm>
          <a:prstGeom prst="rect">
            <a:avLst/>
          </a:prstGeom>
        </p:spPr>
      </p:pic>
      <p:pic>
        <p:nvPicPr>
          <p:cNvPr id="15" name="Image 1" descr="preencoded.png">
            <a:extLst>
              <a:ext uri="{FF2B5EF4-FFF2-40B4-BE49-F238E27FC236}">
                <a16:creationId xmlns:a16="http://schemas.microsoft.com/office/drawing/2014/main" id="{88308D0E-D17C-667A-7FF2-3C588F139C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0556" y="5365508"/>
            <a:ext cx="2243411" cy="2243411"/>
          </a:xfrm>
          <a:prstGeom prst="rect">
            <a:avLst/>
          </a:prstGeom>
        </p:spPr>
      </p:pic>
      <p:pic>
        <p:nvPicPr>
          <p:cNvPr id="16" name="Image 2" descr="preencoded.png">
            <a:extLst>
              <a:ext uri="{FF2B5EF4-FFF2-40B4-BE49-F238E27FC236}">
                <a16:creationId xmlns:a16="http://schemas.microsoft.com/office/drawing/2014/main" id="{1FFCC7C5-E348-99EF-1CC1-F386AAE0B2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1827" y="5365509"/>
            <a:ext cx="2243411" cy="2243411"/>
          </a:xfrm>
          <a:prstGeom prst="rect">
            <a:avLst/>
          </a:prstGeom>
        </p:spPr>
      </p:pic>
      <p:sp>
        <p:nvSpPr>
          <p:cNvPr id="17" name="Text 0">
            <a:extLst>
              <a:ext uri="{FF2B5EF4-FFF2-40B4-BE49-F238E27FC236}">
                <a16:creationId xmlns:a16="http://schemas.microsoft.com/office/drawing/2014/main" id="{099061F7-DBA1-DDC8-829E-8123F6415226}"/>
              </a:ext>
            </a:extLst>
          </p:cNvPr>
          <p:cNvSpPr/>
          <p:nvPr/>
        </p:nvSpPr>
        <p:spPr>
          <a:xfrm>
            <a:off x="1078798" y="1232222"/>
            <a:ext cx="5183029" cy="595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Тайга — великий лес</a:t>
            </a:r>
            <a:endParaRPr lang="en-US" sz="3750" dirty="0"/>
          </a:p>
        </p:txBody>
      </p:sp>
      <p:sp>
        <p:nvSpPr>
          <p:cNvPr id="18" name="Text 1">
            <a:extLst>
              <a:ext uri="{FF2B5EF4-FFF2-40B4-BE49-F238E27FC236}">
                <a16:creationId xmlns:a16="http://schemas.microsoft.com/office/drawing/2014/main" id="{F7106258-BB68-AD0B-3CE1-8557EC6958A0}"/>
              </a:ext>
            </a:extLst>
          </p:cNvPr>
          <p:cNvSpPr/>
          <p:nvPr/>
        </p:nvSpPr>
        <p:spPr>
          <a:xfrm>
            <a:off x="1078798" y="2394629"/>
            <a:ext cx="3501509" cy="469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🌲 Деревья тайги</a:t>
            </a:r>
            <a:endParaRPr lang="en-US" sz="2800" dirty="0"/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id="{4E11FF28-D837-7A10-441E-15331BDD45CC}"/>
              </a:ext>
            </a:extLst>
          </p:cNvPr>
          <p:cNvSpPr/>
          <p:nvPr/>
        </p:nvSpPr>
        <p:spPr>
          <a:xfrm>
            <a:off x="1078798" y="3090907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Ели</a:t>
            </a:r>
            <a:endParaRPr lang="en-US" sz="1750" dirty="0"/>
          </a:p>
        </p:txBody>
      </p:sp>
      <p:sp>
        <p:nvSpPr>
          <p:cNvPr id="20" name="Text 3">
            <a:extLst>
              <a:ext uri="{FF2B5EF4-FFF2-40B4-BE49-F238E27FC236}">
                <a16:creationId xmlns:a16="http://schemas.microsoft.com/office/drawing/2014/main" id="{4D62B2D2-5DE0-5FA4-4B15-0924FFC7E39B}"/>
              </a:ext>
            </a:extLst>
          </p:cNvPr>
          <p:cNvSpPr/>
          <p:nvPr/>
        </p:nvSpPr>
        <p:spPr>
          <a:xfrm>
            <a:off x="1078798" y="3533105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Сосны</a:t>
            </a:r>
            <a:endParaRPr lang="en-US" sz="1750" dirty="0"/>
          </a:p>
        </p:txBody>
      </p:sp>
      <p:sp>
        <p:nvSpPr>
          <p:cNvPr id="21" name="Text 4">
            <a:extLst>
              <a:ext uri="{FF2B5EF4-FFF2-40B4-BE49-F238E27FC236}">
                <a16:creationId xmlns:a16="http://schemas.microsoft.com/office/drawing/2014/main" id="{0B6FCD43-440D-9483-40D9-1DEA3854FB8B}"/>
              </a:ext>
            </a:extLst>
          </p:cNvPr>
          <p:cNvSpPr/>
          <p:nvPr/>
        </p:nvSpPr>
        <p:spPr>
          <a:xfrm>
            <a:off x="1078798" y="3975303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Берёзы</a:t>
            </a:r>
            <a:endParaRPr lang="en-US" sz="1750" dirty="0"/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1C8A9304-F22A-D21C-F8C5-94124D224D08}"/>
              </a:ext>
            </a:extLst>
          </p:cNvPr>
          <p:cNvSpPr/>
          <p:nvPr/>
        </p:nvSpPr>
        <p:spPr>
          <a:xfrm>
            <a:off x="5141329" y="2394629"/>
            <a:ext cx="3501509" cy="469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🦊 Животные леса</a:t>
            </a:r>
            <a:endParaRPr lang="en-US" sz="2800" dirty="0"/>
          </a:p>
        </p:txBody>
      </p:sp>
      <p:sp>
        <p:nvSpPr>
          <p:cNvPr id="23" name="Text 6">
            <a:extLst>
              <a:ext uri="{FF2B5EF4-FFF2-40B4-BE49-F238E27FC236}">
                <a16:creationId xmlns:a16="http://schemas.microsoft.com/office/drawing/2014/main" id="{F11F5867-2CA3-39FD-D360-1A509844EEEA}"/>
              </a:ext>
            </a:extLst>
          </p:cNvPr>
          <p:cNvSpPr/>
          <p:nvPr/>
        </p:nvSpPr>
        <p:spPr>
          <a:xfrm>
            <a:off x="5141329" y="3090907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Медведи</a:t>
            </a:r>
            <a:endParaRPr lang="en-US" sz="1750" dirty="0"/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C1C8D5AD-023B-7F25-DA25-1D2895604459}"/>
              </a:ext>
            </a:extLst>
          </p:cNvPr>
          <p:cNvSpPr/>
          <p:nvPr/>
        </p:nvSpPr>
        <p:spPr>
          <a:xfrm>
            <a:off x="5141329" y="3533105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Волки</a:t>
            </a:r>
            <a:endParaRPr lang="en-US" sz="1750" dirty="0"/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01460037-8806-3246-D650-520CF5B4997F}"/>
              </a:ext>
            </a:extLst>
          </p:cNvPr>
          <p:cNvSpPr/>
          <p:nvPr/>
        </p:nvSpPr>
        <p:spPr>
          <a:xfrm>
            <a:off x="5141329" y="3975303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Рыси</a:t>
            </a:r>
            <a:endParaRPr lang="en-US" sz="1750" dirty="0"/>
          </a:p>
        </p:txBody>
      </p:sp>
      <p:sp>
        <p:nvSpPr>
          <p:cNvPr id="26" name="Text 9">
            <a:extLst>
              <a:ext uri="{FF2B5EF4-FFF2-40B4-BE49-F238E27FC236}">
                <a16:creationId xmlns:a16="http://schemas.microsoft.com/office/drawing/2014/main" id="{7829A0A5-1B8C-4D21-3885-A789829A43E2}"/>
              </a:ext>
            </a:extLst>
          </p:cNvPr>
          <p:cNvSpPr/>
          <p:nvPr/>
        </p:nvSpPr>
        <p:spPr>
          <a:xfrm>
            <a:off x="5141329" y="4417501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Лисы</a:t>
            </a:r>
            <a:endParaRPr lang="en-US" sz="175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01F8AB-1E71-190C-7C80-CD4365C1AFE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7719" t="27312" r="10453" b="10260"/>
          <a:stretch/>
        </p:blipFill>
        <p:spPr>
          <a:xfrm>
            <a:off x="0" y="-51383"/>
            <a:ext cx="14630400" cy="830959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83494"/>
            <a:ext cx="5701784" cy="595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Температура в Сибири</a:t>
            </a:r>
            <a:endParaRPr lang="en-US" sz="3750" dirty="0"/>
          </a:p>
        </p:txBody>
      </p:sp>
      <p:sp>
        <p:nvSpPr>
          <p:cNvPr id="3" name="Text 1"/>
          <p:cNvSpPr/>
          <p:nvPr/>
        </p:nvSpPr>
        <p:spPr>
          <a:xfrm>
            <a:off x="2588538" y="3806904"/>
            <a:ext cx="278987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4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-50°C</a:t>
            </a:r>
            <a:endParaRPr lang="en-US" sz="44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428" y="2389227"/>
            <a:ext cx="3402330" cy="340233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95074" y="607504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Зима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793790" y="6583204"/>
            <a:ext cx="63796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Очень холодно, иногда до −60°C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9251633" y="3806904"/>
            <a:ext cx="278987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4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+25°C</a:t>
            </a:r>
            <a:endParaRPr lang="en-US" sz="44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5523" y="2389227"/>
            <a:ext cx="3402330" cy="340233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158168" y="607504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Лето</a:t>
            </a:r>
            <a:endParaRPr lang="en-US" sz="2300" dirty="0"/>
          </a:p>
        </p:txBody>
      </p:sp>
      <p:sp>
        <p:nvSpPr>
          <p:cNvPr id="10" name="Text 6"/>
          <p:cNvSpPr/>
          <p:nvPr/>
        </p:nvSpPr>
        <p:spPr>
          <a:xfrm>
            <a:off x="7456884" y="6583204"/>
            <a:ext cx="637972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Жарко, до +30–35°C</a:t>
            </a:r>
            <a:endParaRPr lang="en-US" sz="175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83538A-A598-4BAE-3796-882914DEEC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373" t="15596" r="6169" b="9956"/>
          <a:stretch/>
        </p:blipFill>
        <p:spPr>
          <a:xfrm>
            <a:off x="0" y="0"/>
            <a:ext cx="14630400" cy="834044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286119"/>
            <a:ext cx="4763333" cy="595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Горы России</a:t>
            </a:r>
            <a:endParaRPr lang="en-US" sz="37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3221712"/>
            <a:ext cx="1134070" cy="136088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154674" y="3956685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Граница между Европой и Азией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582597"/>
            <a:ext cx="1134070" cy="136088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154674" y="5317569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Высокие горы на юге</a:t>
            </a:r>
            <a:endParaRPr lang="en-US" sz="1750" dirty="0"/>
          </a:p>
        </p:txBody>
      </p:sp>
      <p:sp>
        <p:nvSpPr>
          <p:cNvPr id="11" name="Text 1">
            <a:extLst>
              <a:ext uri="{FF2B5EF4-FFF2-40B4-BE49-F238E27FC236}">
                <a16:creationId xmlns:a16="http://schemas.microsoft.com/office/drawing/2014/main" id="{885011EF-B28F-65D0-DD5C-74D0627B4418}"/>
              </a:ext>
            </a:extLst>
          </p:cNvPr>
          <p:cNvSpPr/>
          <p:nvPr/>
        </p:nvSpPr>
        <p:spPr>
          <a:xfrm>
            <a:off x="2154672" y="333014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ru-RU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Урал</a:t>
            </a:r>
            <a:endParaRPr lang="en-US" sz="2300" dirty="0"/>
          </a:p>
        </p:txBody>
      </p:sp>
      <p:sp>
        <p:nvSpPr>
          <p:cNvPr id="12" name="Text 1">
            <a:extLst>
              <a:ext uri="{FF2B5EF4-FFF2-40B4-BE49-F238E27FC236}">
                <a16:creationId xmlns:a16="http://schemas.microsoft.com/office/drawing/2014/main" id="{64913212-4B56-E0D2-28E8-4F092C8C62AE}"/>
              </a:ext>
            </a:extLst>
          </p:cNvPr>
          <p:cNvSpPr/>
          <p:nvPr/>
        </p:nvSpPr>
        <p:spPr>
          <a:xfrm>
            <a:off x="2154674" y="470019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ru-RU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Кавказ</a:t>
            </a:r>
            <a:endParaRPr lang="en-US" sz="23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9E5AE7-4D4A-4C7C-9831-ECF3EF6C667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373" t="15728" r="2516" b="10678"/>
          <a:stretch/>
        </p:blipFill>
        <p:spPr>
          <a:xfrm>
            <a:off x="0" y="-1"/>
            <a:ext cx="15329646" cy="82295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901571-9BE1-05EC-E467-8C9338AB38BC}"/>
              </a:ext>
            </a:extLst>
          </p:cNvPr>
          <p:cNvSpPr txBox="1"/>
          <p:nvPr/>
        </p:nvSpPr>
        <p:spPr>
          <a:xfrm>
            <a:off x="914400" y="1284283"/>
            <a:ext cx="532014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0" dirty="0">
                <a:solidFill>
                  <a:srgbClr val="040C28"/>
                </a:solidFill>
                <a:effectLst/>
                <a:latin typeface="Inter" panose="020B0604020202020204" charset="0"/>
                <a:ea typeface="Inter" panose="020B0604020202020204" charset="0"/>
              </a:rPr>
              <a:t>Рын‑пески</a:t>
            </a:r>
            <a:r>
              <a:rPr lang="ru-RU" sz="2400" b="1" i="0" dirty="0">
                <a:solidFill>
                  <a:srgbClr val="1F1F1F"/>
                </a:solidFill>
                <a:effectLst/>
                <a:latin typeface="Inter" panose="020B0604020202020204" charset="0"/>
                <a:ea typeface="Inter" panose="020B0604020202020204" charset="0"/>
              </a:rPr>
              <a:t> в Астраханской области</a:t>
            </a:r>
          </a:p>
          <a:p>
            <a:br>
              <a:rPr lang="ru-RU" b="0" i="0" dirty="0">
                <a:solidFill>
                  <a:srgbClr val="1F1F1F"/>
                </a:solidFill>
                <a:effectLst/>
                <a:latin typeface="Inter" panose="020B0604020202020204" charset="0"/>
                <a:ea typeface="Inter" panose="020B0604020202020204" charset="0"/>
              </a:rPr>
            </a:br>
            <a:r>
              <a:rPr lang="ru-RU" b="0" i="0" dirty="0">
                <a:solidFill>
                  <a:srgbClr val="1F1F1F"/>
                </a:solidFill>
                <a:effectLst/>
                <a:latin typeface="Inter" panose="020B0604020202020204" charset="0"/>
                <a:ea typeface="Inter" panose="020B0604020202020204" charset="0"/>
              </a:rPr>
              <a:t>На границе России и Казахстана раскинулась пустыня общей длиной 160 километров. </a:t>
            </a:r>
            <a:endParaRPr lang="en-US" dirty="0">
              <a:latin typeface="Inter" panose="020B0604020202020204" charset="0"/>
              <a:ea typeface="Inter" panose="020B0604020202020204" charset="0"/>
            </a:endParaRPr>
          </a:p>
        </p:txBody>
      </p:sp>
      <p:pic>
        <p:nvPicPr>
          <p:cNvPr id="7" name="Picture 6" descr="A sand dunes with plants in the desert&#10;&#10;AI-generated content may be incorrect.">
            <a:extLst>
              <a:ext uri="{FF2B5EF4-FFF2-40B4-BE49-F238E27FC236}">
                <a16:creationId xmlns:a16="http://schemas.microsoft.com/office/drawing/2014/main" id="{BDC90574-A25B-F150-F176-D11436B4B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0"/>
            <a:ext cx="8229600" cy="822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03F7A34-7C08-AA75-AE76-6F6606D7D6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487" t="25686" r="10796" b="10101"/>
          <a:stretch/>
        </p:blipFill>
        <p:spPr>
          <a:xfrm>
            <a:off x="-1" y="0"/>
            <a:ext cx="14630401" cy="824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71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84159" y="1048942"/>
            <a:ext cx="7466052" cy="595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ru-RU" sz="3750" dirty="0"/>
              <a:t>Вкликая русская река - Волга</a:t>
            </a:r>
            <a:endParaRPr lang="en-US" sz="3750" dirty="0"/>
          </a:p>
        </p:txBody>
      </p:sp>
      <p:sp>
        <p:nvSpPr>
          <p:cNvPr id="4" name="Text 1"/>
          <p:cNvSpPr/>
          <p:nvPr/>
        </p:nvSpPr>
        <p:spPr>
          <a:xfrm>
            <a:off x="276284" y="2693317"/>
            <a:ext cx="7556421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3530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2565976" y="344823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Километров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511481" y="3965556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Длина Волги — самой большой реки России</a:t>
            </a:r>
            <a:endParaRPr lang="en-US" sz="1750" dirty="0"/>
          </a:p>
        </p:txBody>
      </p:sp>
      <p:pic>
        <p:nvPicPr>
          <p:cNvPr id="9" name="Picture 8" descr="A cruise ship on a river&#10;&#10;AI-generated content may be incorrect.">
            <a:extLst>
              <a:ext uri="{FF2B5EF4-FFF2-40B4-BE49-F238E27FC236}">
                <a16:creationId xmlns:a16="http://schemas.microsoft.com/office/drawing/2014/main" id="{ED3AC48E-E1C8-3BA8-AC26-154066BC7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7113" y="0"/>
            <a:ext cx="5973288" cy="82350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3C4C50-1032-729E-CDC5-757B36934F3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211" t="15728" r="6044" b="10389"/>
          <a:stretch/>
        </p:blipFill>
        <p:spPr>
          <a:xfrm>
            <a:off x="-83126" y="-76379"/>
            <a:ext cx="14713526" cy="8291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1E6352D2-60CA-420F-0E88-60F21B155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23" r="1" b="8552"/>
          <a:stretch>
            <a:fillRect/>
          </a:stretch>
        </p:blipFill>
        <p:spPr bwMode="auto">
          <a:xfrm>
            <a:off x="5392123" y="291"/>
            <a:ext cx="9238277" cy="4016046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РИА Калмыкия - Столица Калмыкии впечатлила туристов своим национальным  колоритом">
            <a:extLst>
              <a:ext uri="{FF2B5EF4-FFF2-40B4-BE49-F238E27FC236}">
                <a16:creationId xmlns:a16="http://schemas.microsoft.com/office/drawing/2014/main" id="{117F092D-AD7A-9564-770F-D9C8FEEF7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87" r="-1" b="-1"/>
          <a:stretch>
            <a:fillRect/>
          </a:stretch>
        </p:blipFill>
        <p:spPr bwMode="auto">
          <a:xfrm>
            <a:off x="20" y="10"/>
            <a:ext cx="7031736" cy="4016036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11FDAF74-4F3A-C518-798C-F00F93507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" r="2" b="14079"/>
          <a:stretch>
            <a:fillRect/>
          </a:stretch>
        </p:blipFill>
        <p:spPr bwMode="auto">
          <a:xfrm>
            <a:off x="7620106" y="4213554"/>
            <a:ext cx="7010294" cy="4016046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22 лучшие достопримечательности Калмыкии - описание и фото">
            <a:extLst>
              <a:ext uri="{FF2B5EF4-FFF2-40B4-BE49-F238E27FC236}">
                <a16:creationId xmlns:a16="http://schemas.microsoft.com/office/drawing/2014/main" id="{42471814-99D4-05C5-7D48-9AF82F9E0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89"/>
          <a:stretch>
            <a:fillRect/>
          </a:stretch>
        </p:blipFill>
        <p:spPr bwMode="auto">
          <a:xfrm>
            <a:off x="20" y="4213554"/>
            <a:ext cx="9238256" cy="4016046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121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12" name="Group 7211">
            <a:extLst>
              <a:ext uri="{FF2B5EF4-FFF2-40B4-BE49-F238E27FC236}">
                <a16:creationId xmlns:a16="http://schemas.microsoft.com/office/drawing/2014/main" id="{58DF5B7A-7785-49C6-B4EB-252FF28C2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74321"/>
            <a:ext cx="3421818" cy="7966349"/>
            <a:chOff x="2487613" y="285750"/>
            <a:chExt cx="2428875" cy="5654676"/>
          </a:xfrm>
        </p:grpSpPr>
        <p:sp>
          <p:nvSpPr>
            <p:cNvPr id="7213" name="Freeform 11">
              <a:extLst>
                <a:ext uri="{FF2B5EF4-FFF2-40B4-BE49-F238E27FC236}">
                  <a16:creationId xmlns:a16="http://schemas.microsoft.com/office/drawing/2014/main" id="{78BD0529-90E2-47B4-8D13-CEE11A154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4" name="Freeform 12">
              <a:extLst>
                <a:ext uri="{FF2B5EF4-FFF2-40B4-BE49-F238E27FC236}">
                  <a16:creationId xmlns:a16="http://schemas.microsoft.com/office/drawing/2014/main" id="{AE127430-162B-43FD-A02F-6E8AD8FD9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5" name="Freeform 13">
              <a:extLst>
                <a:ext uri="{FF2B5EF4-FFF2-40B4-BE49-F238E27FC236}">
                  <a16:creationId xmlns:a16="http://schemas.microsoft.com/office/drawing/2014/main" id="{7A6023CB-BCF4-4A3C-B04B-EFF677921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6" name="Freeform 14">
              <a:extLst>
                <a:ext uri="{FF2B5EF4-FFF2-40B4-BE49-F238E27FC236}">
                  <a16:creationId xmlns:a16="http://schemas.microsoft.com/office/drawing/2014/main" id="{98B0FCF0-0865-45E1-977A-5BFDD0EFC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7" name="Freeform 15">
              <a:extLst>
                <a:ext uri="{FF2B5EF4-FFF2-40B4-BE49-F238E27FC236}">
                  <a16:creationId xmlns:a16="http://schemas.microsoft.com/office/drawing/2014/main" id="{C1FF2792-ADB4-44D2-B7EF-6E3503725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8" name="Freeform 16">
              <a:extLst>
                <a:ext uri="{FF2B5EF4-FFF2-40B4-BE49-F238E27FC236}">
                  <a16:creationId xmlns:a16="http://schemas.microsoft.com/office/drawing/2014/main" id="{B7B0F0A2-D4CD-4EA5-96E9-9E282F25C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9" name="Freeform 17">
              <a:extLst>
                <a:ext uri="{FF2B5EF4-FFF2-40B4-BE49-F238E27FC236}">
                  <a16:creationId xmlns:a16="http://schemas.microsoft.com/office/drawing/2014/main" id="{FBBC4912-27C6-4C5E-9C40-AE9B6644E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20" name="Freeform 18">
              <a:extLst>
                <a:ext uri="{FF2B5EF4-FFF2-40B4-BE49-F238E27FC236}">
                  <a16:creationId xmlns:a16="http://schemas.microsoft.com/office/drawing/2014/main" id="{127E474D-BE64-49E8-8C82-691642D0B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21" name="Freeform 19">
              <a:extLst>
                <a:ext uri="{FF2B5EF4-FFF2-40B4-BE49-F238E27FC236}">
                  <a16:creationId xmlns:a16="http://schemas.microsoft.com/office/drawing/2014/main" id="{A385E451-43CB-441B-83EE-28ACB6BCB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22" name="Freeform 20">
              <a:extLst>
                <a:ext uri="{FF2B5EF4-FFF2-40B4-BE49-F238E27FC236}">
                  <a16:creationId xmlns:a16="http://schemas.microsoft.com/office/drawing/2014/main" id="{5BF91B89-051C-49D8-9029-83A1F52B0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23" name="Freeform 21">
              <a:extLst>
                <a:ext uri="{FF2B5EF4-FFF2-40B4-BE49-F238E27FC236}">
                  <a16:creationId xmlns:a16="http://schemas.microsoft.com/office/drawing/2014/main" id="{42329880-D64F-4074-ABE4-348FDC7FB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24" name="Freeform 22">
              <a:extLst>
                <a:ext uri="{FF2B5EF4-FFF2-40B4-BE49-F238E27FC236}">
                  <a16:creationId xmlns:a16="http://schemas.microsoft.com/office/drawing/2014/main" id="{2FAD4595-5B16-442B-A756-924FB136A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226" name="Group 7225">
            <a:extLst>
              <a:ext uri="{FF2B5EF4-FFF2-40B4-BE49-F238E27FC236}">
                <a16:creationId xmlns:a16="http://schemas.microsoft.com/office/drawing/2014/main" id="{9F9B151E-1B34-4FA6-A53D-B92F787D9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661" y="-943"/>
            <a:ext cx="2828008" cy="8224846"/>
            <a:chOff x="6627813" y="194833"/>
            <a:chExt cx="1952625" cy="5678918"/>
          </a:xfrm>
        </p:grpSpPr>
        <p:sp>
          <p:nvSpPr>
            <p:cNvPr id="7227" name="Freeform 27">
              <a:extLst>
                <a:ext uri="{FF2B5EF4-FFF2-40B4-BE49-F238E27FC236}">
                  <a16:creationId xmlns:a16="http://schemas.microsoft.com/office/drawing/2014/main" id="{617ED8F6-0AA2-4080-ADCB-6C7CE17598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28" name="Freeform 28">
              <a:extLst>
                <a:ext uri="{FF2B5EF4-FFF2-40B4-BE49-F238E27FC236}">
                  <a16:creationId xmlns:a16="http://schemas.microsoft.com/office/drawing/2014/main" id="{76F017FD-AF02-4E22-A564-5DCC93F53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29" name="Freeform 29">
              <a:extLst>
                <a:ext uri="{FF2B5EF4-FFF2-40B4-BE49-F238E27FC236}">
                  <a16:creationId xmlns:a16="http://schemas.microsoft.com/office/drawing/2014/main" id="{61F8A187-FAA8-4625-AC70-EE2C7499D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30" name="Freeform 30">
              <a:extLst>
                <a:ext uri="{FF2B5EF4-FFF2-40B4-BE49-F238E27FC236}">
                  <a16:creationId xmlns:a16="http://schemas.microsoft.com/office/drawing/2014/main" id="{6D431C21-669A-42BC-A2DF-9092CA729B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31" name="Freeform 31">
              <a:extLst>
                <a:ext uri="{FF2B5EF4-FFF2-40B4-BE49-F238E27FC236}">
                  <a16:creationId xmlns:a16="http://schemas.microsoft.com/office/drawing/2014/main" id="{D143DDDF-3A80-4C43-BBCF-8EC1280102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32" name="Freeform 32">
              <a:extLst>
                <a:ext uri="{FF2B5EF4-FFF2-40B4-BE49-F238E27FC236}">
                  <a16:creationId xmlns:a16="http://schemas.microsoft.com/office/drawing/2014/main" id="{313BFF88-4BDD-4CC4-A514-C7D655779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33" name="Freeform 33">
              <a:extLst>
                <a:ext uri="{FF2B5EF4-FFF2-40B4-BE49-F238E27FC236}">
                  <a16:creationId xmlns:a16="http://schemas.microsoft.com/office/drawing/2014/main" id="{BA235B4A-F8AD-4C1E-9074-356253813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34" name="Freeform 34">
              <a:extLst>
                <a:ext uri="{FF2B5EF4-FFF2-40B4-BE49-F238E27FC236}">
                  <a16:creationId xmlns:a16="http://schemas.microsoft.com/office/drawing/2014/main" id="{281D9204-5CB0-44D1-B01F-5FFF6BDB2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35" name="Freeform 35">
              <a:extLst>
                <a:ext uri="{FF2B5EF4-FFF2-40B4-BE49-F238E27FC236}">
                  <a16:creationId xmlns:a16="http://schemas.microsoft.com/office/drawing/2014/main" id="{4DD213C5-5C2A-403A-AAEF-E495E64AE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36" name="Freeform 36">
              <a:extLst>
                <a:ext uri="{FF2B5EF4-FFF2-40B4-BE49-F238E27FC236}">
                  <a16:creationId xmlns:a16="http://schemas.microsoft.com/office/drawing/2014/main" id="{3D07FF46-5E32-4BEE-B85D-107AD341D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37" name="Freeform 37">
              <a:extLst>
                <a:ext uri="{FF2B5EF4-FFF2-40B4-BE49-F238E27FC236}">
                  <a16:creationId xmlns:a16="http://schemas.microsoft.com/office/drawing/2014/main" id="{4E5AE900-6815-4A65-9A96-CA280B3A8D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38" name="Freeform 38">
              <a:extLst>
                <a:ext uri="{FF2B5EF4-FFF2-40B4-BE49-F238E27FC236}">
                  <a16:creationId xmlns:a16="http://schemas.microsoft.com/office/drawing/2014/main" id="{45EA57FC-ADA4-45DD-98E7-B0615C5306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40" name="Rectangle 7239">
            <a:extLst>
              <a:ext uri="{FF2B5EF4-FFF2-40B4-BE49-F238E27FC236}">
                <a16:creationId xmlns:a16="http://schemas.microsoft.com/office/drawing/2014/main" id="{9FFA7C60-EEB5-45DC-B964-20A76F776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19456" cy="82296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242" name="Freeform 11">
            <a:extLst>
              <a:ext uri="{FF2B5EF4-FFF2-40B4-BE49-F238E27FC236}">
                <a16:creationId xmlns:a16="http://schemas.microsoft.com/office/drawing/2014/main" id="{7D84F46B-82DB-461C-88AC-F6C66B593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5026" y="857250"/>
            <a:ext cx="1906231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3" name="Picture 2" descr="A flag waving in the wind&#10;&#10;AI-generated content may be incorrect.">
            <a:extLst>
              <a:ext uri="{FF2B5EF4-FFF2-40B4-BE49-F238E27FC236}">
                <a16:creationId xmlns:a16="http://schemas.microsoft.com/office/drawing/2014/main" id="{F025A779-08D5-142F-2888-FCD9320E49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>
            <a:fillRect/>
          </a:stretch>
        </p:blipFill>
        <p:spPr>
          <a:xfrm>
            <a:off x="20" y="10"/>
            <a:ext cx="14630380" cy="822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78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12375" y="443110"/>
            <a:ext cx="7556421" cy="1190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Россия — </a:t>
            </a:r>
            <a:br>
              <a:rPr lang="en-US" sz="3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</a:br>
            <a:r>
              <a:rPr lang="en-US" sz="3750" b="1" dirty="0" err="1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самая</a:t>
            </a:r>
            <a:r>
              <a:rPr lang="en-US" sz="3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большая страна</a:t>
            </a:r>
            <a:endParaRPr lang="en-US" sz="3750" dirty="0"/>
          </a:p>
        </p:txBody>
      </p:sp>
      <p:sp>
        <p:nvSpPr>
          <p:cNvPr id="4" name="Text 1"/>
          <p:cNvSpPr/>
          <p:nvPr/>
        </p:nvSpPr>
        <p:spPr>
          <a:xfrm>
            <a:off x="2057850" y="2304031"/>
            <a:ext cx="3501509" cy="91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🌍 Два континента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2057849" y="3095015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</a:t>
            </a:r>
            <a:r>
              <a:rPr lang="en-US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/3</a:t>
            </a:r>
            <a:r>
              <a:rPr lang="en-US" sz="3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Европе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2057850" y="3743676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</a:t>
            </a:r>
            <a:r>
              <a:rPr lang="en-US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/3</a:t>
            </a:r>
            <a:r>
              <a:rPr lang="en-US" sz="3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Азии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1962586" y="4918960"/>
            <a:ext cx="3501509" cy="91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500"/>
              </a:lnSpc>
            </a:pPr>
            <a:r>
              <a:rPr lang="en-US" sz="28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🕐</a:t>
            </a:r>
            <a:r>
              <a:rPr lang="ru-RU" sz="28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ru-RU" sz="3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11 часовых</a:t>
            </a:r>
            <a:br>
              <a:rPr lang="ru-RU" sz="3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ru-RU" sz="3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поясов</a:t>
            </a:r>
            <a:endParaRPr lang="en-US" sz="36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>
              <a:lnSpc>
                <a:spcPts val="3500"/>
              </a:lnSpc>
            </a:pP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2057850" y="5994522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одном конце вечер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2057847" y="6671467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другом — утро</a:t>
            </a:r>
            <a:endParaRPr lang="en-US" sz="1750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The Earth">
                <a:extLst>
                  <a:ext uri="{FF2B5EF4-FFF2-40B4-BE49-F238E27FC236}">
                    <a16:creationId xmlns:a16="http://schemas.microsoft.com/office/drawing/2014/main" id="{38776C07-DFE9-CE6B-93E6-FCDA9BB57BA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55009189"/>
                  </p:ext>
                </p:extLst>
              </p:nvPr>
            </p:nvGraphicFramePr>
            <p:xfrm>
              <a:off x="7325209" y="1547438"/>
              <a:ext cx="6397503" cy="6531836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6397503" cy="6531836"/>
                    </a:xfrm>
                    <a:prstGeom prst="rect">
                      <a:avLst/>
                    </a:prstGeom>
                  </am3d:spPr>
                  <am3d:camera>
                    <am3d:pos x="0" y="0" z="8051630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920067" d="1000000"/>
                    <am3d:preTrans dx="19744" dy="-17995985" dz="103"/>
                    <am3d:scale>
                      <am3d:sx n="1000000" d="1000000"/>
                      <am3d:sy n="1000000" d="1000000"/>
                      <am3d:sz n="1000000" d="1000000"/>
                    </am3d:scale>
                    <am3d:rot ax="1796970" ay="1176727" az="656716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146849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The Earth">
                <a:extLst>
                  <a:ext uri="{FF2B5EF4-FFF2-40B4-BE49-F238E27FC236}">
                    <a16:creationId xmlns:a16="http://schemas.microsoft.com/office/drawing/2014/main" id="{38776C07-DFE9-CE6B-93E6-FCDA9BB57BA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25209" y="1547438"/>
                <a:ext cx="6397503" cy="6531836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Picture 4" descr="Карта России с новыми территориями ЛНР и ДНР. Вектор. Есть незакрытые  контуры. Для печати нормально пойдет 2025 | ВКонтакте">
            <a:extLst>
              <a:ext uri="{FF2B5EF4-FFF2-40B4-BE49-F238E27FC236}">
                <a16:creationId xmlns:a16="http://schemas.microsoft.com/office/drawing/2014/main" id="{01B0F945-2A71-7087-21DD-A396A5935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7194" y="1"/>
            <a:ext cx="2933205" cy="181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3">
            <a:extLst>
              <a:ext uri="{FF2B5EF4-FFF2-40B4-BE49-F238E27FC236}">
                <a16:creationId xmlns:a16="http://schemas.microsoft.com/office/drawing/2014/main" id="{0506B17D-476F-E74E-086F-F9E632BA9A58}"/>
              </a:ext>
            </a:extLst>
          </p:cNvPr>
          <p:cNvSpPr/>
          <p:nvPr/>
        </p:nvSpPr>
        <p:spPr>
          <a:xfrm>
            <a:off x="431464" y="4258811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Евразия</a:t>
            </a:r>
            <a:endParaRPr lang="en-US" sz="3600" dirty="0"/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B713AB51-5B03-F23D-D30D-463974E6AC64}"/>
              </a:ext>
            </a:extLst>
          </p:cNvPr>
          <p:cNvSpPr/>
          <p:nvPr/>
        </p:nvSpPr>
        <p:spPr>
          <a:xfrm>
            <a:off x="3112775" y="4315773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sz="3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Россия </a:t>
            </a:r>
            <a:r>
              <a:rPr lang="en-US" sz="3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</a:t>
            </a:r>
            <a:r>
              <a:rPr lang="ru-RU" sz="3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Евра</a:t>
            </a:r>
            <a:r>
              <a:rPr lang="en-US" sz="36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зии</a:t>
            </a:r>
            <a:r>
              <a:rPr lang="ru-RU" sz="3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3600" dirty="0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1D5EBCDF-B556-4750-0B25-A9FF035EA871}"/>
              </a:ext>
            </a:extLst>
          </p:cNvPr>
          <p:cNvSpPr/>
          <p:nvPr/>
        </p:nvSpPr>
        <p:spPr>
          <a:xfrm>
            <a:off x="2734176" y="4168779"/>
            <a:ext cx="283108" cy="4672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2873587" y="2208628"/>
            <a:ext cx="72162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3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Более 190 народов и </a:t>
            </a:r>
            <a:r>
              <a:rPr lang="en-US" sz="3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культур</a:t>
            </a:r>
            <a:r>
              <a:rPr lang="en-US" sz="3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endParaRPr lang="ru-RU" sz="320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3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живут</a:t>
            </a:r>
            <a:r>
              <a:rPr lang="en-US" sz="3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</a:t>
            </a:r>
            <a:r>
              <a:rPr lang="en-US" sz="3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России</a:t>
            </a:r>
            <a:r>
              <a:rPr lang="ru-RU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id="{0240612B-C67B-1E2C-68B2-9609045C8A39}"/>
              </a:ext>
            </a:extLst>
          </p:cNvPr>
          <p:cNvSpPr/>
          <p:nvPr/>
        </p:nvSpPr>
        <p:spPr>
          <a:xfrm>
            <a:off x="2683824" y="3392219"/>
            <a:ext cx="6282046" cy="3416300"/>
          </a:xfrm>
          <a:prstGeom prst="roundRect">
            <a:avLst>
              <a:gd name="adj" fmla="val 6875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1C3845F2-7B7A-AB8C-9541-4A5F7B87E656}"/>
              </a:ext>
            </a:extLst>
          </p:cNvPr>
          <p:cNvSpPr/>
          <p:nvPr/>
        </p:nvSpPr>
        <p:spPr>
          <a:xfrm>
            <a:off x="2873586" y="3668809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32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Русский язык</a:t>
            </a:r>
            <a:r>
              <a:rPr lang="en-US" sz="3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это мост, </a:t>
            </a:r>
            <a:endParaRPr lang="ru-RU" sz="320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3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который</a:t>
            </a:r>
            <a:r>
              <a:rPr lang="en-US" sz="3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соединяет </a:t>
            </a:r>
            <a:r>
              <a:rPr lang="en-US" sz="3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миллионы</a:t>
            </a:r>
            <a:r>
              <a:rPr lang="en-US" sz="3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endParaRPr lang="ru-RU" sz="320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3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людей</a:t>
            </a:r>
            <a:r>
              <a:rPr lang="en-US" sz="3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на </a:t>
            </a:r>
            <a:r>
              <a:rPr lang="en-US" sz="3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огромной</a:t>
            </a:r>
            <a:r>
              <a:rPr lang="en-US" sz="3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endParaRPr lang="ru-RU" sz="320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>
              <a:lnSpc>
                <a:spcPts val="2850"/>
              </a:lnSpc>
            </a:pPr>
            <a:r>
              <a:rPr lang="en-US" sz="3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территории</a:t>
            </a:r>
            <a:r>
              <a:rPr lang="en-US" sz="3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3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нашей</a:t>
            </a:r>
            <a:r>
              <a:rPr lang="en-US" sz="3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3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страны</a:t>
            </a:r>
            <a:r>
              <a:rPr lang="ru-RU" sz="3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br>
              <a:rPr lang="ru-RU" sz="3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ru-RU" sz="3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Это </a:t>
            </a:r>
            <a:r>
              <a:rPr lang="ru-RU" sz="3200" dirty="0">
                <a:solidFill>
                  <a:srgbClr val="272525"/>
                </a:solidFill>
                <a:highlight>
                  <a:srgbClr val="00FFFF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государственный язык.</a:t>
            </a:r>
            <a:endParaRPr lang="en-US" sz="3200" dirty="0">
              <a:highlight>
                <a:srgbClr val="00FFFF"/>
              </a:highlight>
            </a:endParaRPr>
          </a:p>
        </p:txBody>
      </p:sp>
      <p:pic>
        <p:nvPicPr>
          <p:cNvPr id="5" name="Picture 4" descr="A group of people wearing different clothes&#10;&#10;AI-generated content may be incorrect.">
            <a:extLst>
              <a:ext uri="{FF2B5EF4-FFF2-40B4-BE49-F238E27FC236}">
                <a16:creationId xmlns:a16="http://schemas.microsoft.com/office/drawing/2014/main" id="{50FCC762-F0E9-D13E-3846-DD8F87CFE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143" y="0"/>
            <a:ext cx="5484257" cy="8229600"/>
          </a:xfrm>
          <a:prstGeom prst="rect">
            <a:avLst/>
          </a:prstGeom>
        </p:spPr>
      </p:pic>
      <p:sp>
        <p:nvSpPr>
          <p:cNvPr id="7" name="Text 1">
            <a:extLst>
              <a:ext uri="{FF2B5EF4-FFF2-40B4-BE49-F238E27FC236}">
                <a16:creationId xmlns:a16="http://schemas.microsoft.com/office/drawing/2014/main" id="{A88D8FAB-371E-3F2C-7FEE-1B73E241691E}"/>
              </a:ext>
            </a:extLst>
          </p:cNvPr>
          <p:cNvSpPr/>
          <p:nvPr/>
        </p:nvSpPr>
        <p:spPr>
          <a:xfrm>
            <a:off x="2873586" y="1263526"/>
            <a:ext cx="72162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4400" b="1" dirty="0">
                <a:latin typeface="Inter" pitchFamily="34" charset="0"/>
                <a:ea typeface="Inter" pitchFamily="34" charset="-122"/>
                <a:cs typeface="Inter" pitchFamily="34" charset="-120"/>
              </a:rPr>
              <a:t>Русский язык</a:t>
            </a:r>
            <a:endParaRPr lang="en-US" sz="4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51084" y="505183"/>
            <a:ext cx="10248543" cy="595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Центр России: Москва и Санкт-Петербург</a:t>
            </a:r>
            <a:endParaRPr lang="en-US" sz="3750" dirty="0"/>
          </a:p>
        </p:txBody>
      </p:sp>
      <p:sp>
        <p:nvSpPr>
          <p:cNvPr id="3" name="Shape 1"/>
          <p:cNvSpPr/>
          <p:nvPr/>
        </p:nvSpPr>
        <p:spPr>
          <a:xfrm>
            <a:off x="907256" y="1465183"/>
            <a:ext cx="6407944" cy="1899880"/>
          </a:xfrm>
          <a:prstGeom prst="roundRect">
            <a:avLst>
              <a:gd name="adj" fmla="val 5014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64550" y="2266953"/>
            <a:ext cx="589335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Столица России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1164550" y="2816008"/>
            <a:ext cx="589335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Леса, поля, реки вокруг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550884" y="1465183"/>
            <a:ext cx="6408063" cy="1899880"/>
          </a:xfrm>
          <a:prstGeom prst="roundRect">
            <a:avLst>
              <a:gd name="adj" fmla="val 5014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685842" y="1672413"/>
            <a:ext cx="3069074" cy="387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endParaRPr lang="en-US" sz="2300" dirty="0"/>
          </a:p>
        </p:txBody>
      </p:sp>
      <p:sp>
        <p:nvSpPr>
          <p:cNvPr id="9" name="Text 7"/>
          <p:cNvSpPr/>
          <p:nvPr/>
        </p:nvSpPr>
        <p:spPr>
          <a:xfrm>
            <a:off x="7829669" y="2233671"/>
            <a:ext cx="589347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«Северная Венеция»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829668" y="2845415"/>
            <a:ext cx="589347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Много рек и каналов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1051084" y="5210413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endParaRPr lang="en-US" sz="2300" dirty="0"/>
          </a:p>
        </p:txBody>
      </p:sp>
      <p:sp>
        <p:nvSpPr>
          <p:cNvPr id="13" name="Text 11"/>
          <p:cNvSpPr/>
          <p:nvPr/>
        </p:nvSpPr>
        <p:spPr>
          <a:xfrm>
            <a:off x="1051084" y="5718572"/>
            <a:ext cx="589335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4" name="Shape 12"/>
          <p:cNvSpPr/>
          <p:nvPr/>
        </p:nvSpPr>
        <p:spPr>
          <a:xfrm>
            <a:off x="1051084" y="3457159"/>
            <a:ext cx="5593948" cy="4723462"/>
          </a:xfrm>
          <a:prstGeom prst="roundRect">
            <a:avLst>
              <a:gd name="adj" fmla="val 6875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685842" y="5210413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endParaRPr lang="en-US" sz="2300" dirty="0"/>
          </a:p>
        </p:txBody>
      </p:sp>
      <p:sp>
        <p:nvSpPr>
          <p:cNvPr id="16" name="Text 14"/>
          <p:cNvSpPr/>
          <p:nvPr/>
        </p:nvSpPr>
        <p:spPr>
          <a:xfrm>
            <a:off x="7685842" y="5718572"/>
            <a:ext cx="589347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18" name="Picture 17" descr="A road with a large building&#10;&#10;AI-generated content may be incorrect.">
            <a:extLst>
              <a:ext uri="{FF2B5EF4-FFF2-40B4-BE49-F238E27FC236}">
                <a16:creationId xmlns:a16="http://schemas.microsoft.com/office/drawing/2014/main" id="{369FEEF5-E910-4905-FB3E-0005FE8F9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793" y="3642762"/>
            <a:ext cx="4362995" cy="4362995"/>
          </a:xfrm>
          <a:prstGeom prst="rect">
            <a:avLst/>
          </a:prstGeom>
        </p:spPr>
      </p:pic>
      <p:sp>
        <p:nvSpPr>
          <p:cNvPr id="19" name="Shape 12">
            <a:extLst>
              <a:ext uri="{FF2B5EF4-FFF2-40B4-BE49-F238E27FC236}">
                <a16:creationId xmlns:a16="http://schemas.microsoft.com/office/drawing/2014/main" id="{C1487904-5C07-3F0F-9CFC-17FD9C8475A6}"/>
              </a:ext>
            </a:extLst>
          </p:cNvPr>
          <p:cNvSpPr/>
          <p:nvPr/>
        </p:nvSpPr>
        <p:spPr>
          <a:xfrm>
            <a:off x="7979431" y="3457159"/>
            <a:ext cx="5593948" cy="4723462"/>
          </a:xfrm>
          <a:prstGeom prst="roundRect">
            <a:avLst>
              <a:gd name="adj" fmla="val 6875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Picture 21" descr="A building next to a body of water&#10;&#10;AI-generated content may be incorrect.">
            <a:extLst>
              <a:ext uri="{FF2B5EF4-FFF2-40B4-BE49-F238E27FC236}">
                <a16:creationId xmlns:a16="http://schemas.microsoft.com/office/drawing/2014/main" id="{490D090C-DAE8-3DA8-1833-8E86FB048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0165" y="4002477"/>
            <a:ext cx="5432479" cy="3638563"/>
          </a:xfrm>
          <a:prstGeom prst="rect">
            <a:avLst/>
          </a:prstGeom>
        </p:spPr>
      </p:pic>
      <p:sp>
        <p:nvSpPr>
          <p:cNvPr id="11" name="Text 2">
            <a:extLst>
              <a:ext uri="{FF2B5EF4-FFF2-40B4-BE49-F238E27FC236}">
                <a16:creationId xmlns:a16="http://schemas.microsoft.com/office/drawing/2014/main" id="{0588B8F0-D0FE-C7BD-032C-201C68C541DD}"/>
              </a:ext>
            </a:extLst>
          </p:cNvPr>
          <p:cNvSpPr/>
          <p:nvPr/>
        </p:nvSpPr>
        <p:spPr>
          <a:xfrm>
            <a:off x="1286589" y="1672413"/>
            <a:ext cx="2977039" cy="387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00"/>
              </a:lnSpc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🏛️ </a:t>
            </a:r>
            <a:r>
              <a:rPr lang="ru-RU" sz="2300" b="1" dirty="0"/>
              <a:t>Москва</a:t>
            </a:r>
            <a:endParaRPr lang="en-US" sz="2300" b="1" dirty="0"/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EE19FAAD-EF6D-1261-FB80-EC3B538CF5A9}"/>
              </a:ext>
            </a:extLst>
          </p:cNvPr>
          <p:cNvSpPr/>
          <p:nvPr/>
        </p:nvSpPr>
        <p:spPr>
          <a:xfrm>
            <a:off x="7820800" y="1670880"/>
            <a:ext cx="3069074" cy="387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00"/>
              </a:lnSpc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🌉 </a:t>
            </a:r>
            <a:r>
              <a:rPr lang="ru-RU" sz="2300" b="1" dirty="0"/>
              <a:t>Санкт-Петербург</a:t>
            </a:r>
            <a:endParaRPr lang="en-US" sz="2300" b="1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25A45EC-D0D9-76D7-D2E3-676BE41E118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568" t="27141" r="11072" b="9261"/>
          <a:stretch/>
        </p:blipFill>
        <p:spPr>
          <a:xfrm>
            <a:off x="64932" y="0"/>
            <a:ext cx="14750974" cy="83284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74321"/>
            <a:ext cx="3421818" cy="7966349"/>
            <a:chOff x="2487613" y="285750"/>
            <a:chExt cx="2428875" cy="5654676"/>
          </a:xfrm>
        </p:grpSpPr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661" y="-943"/>
            <a:ext cx="2828008" cy="8224846"/>
            <a:chOff x="6627813" y="194833"/>
            <a:chExt cx="1952625" cy="5678918"/>
          </a:xfrm>
        </p:grpSpPr>
        <p:sp>
          <p:nvSpPr>
            <p:cNvPr id="67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19456" cy="82296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2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5188572"/>
            <a:ext cx="2093582" cy="934306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84" name="Rectangle 83">
            <a:extLst>
              <a:ext uri="{FF2B5EF4-FFF2-40B4-BE49-F238E27FC236}">
                <a16:creationId xmlns:a16="http://schemas.microsoft.com/office/drawing/2014/main" id="{FA94DED7-0A28-4AD9-8747-E94113225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4626742" cy="82296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86" name="Rectangle 85">
            <a:extLst>
              <a:ext uri="{FF2B5EF4-FFF2-40B4-BE49-F238E27FC236}">
                <a16:creationId xmlns:a16="http://schemas.microsoft.com/office/drawing/2014/main" id="{6F175609-91A3-416E-BC3D-7548FDE02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9144" y="-1"/>
            <a:ext cx="14648688" cy="82296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A3B0D54-9DF0-4FF8-A0AA-B4234DF35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5567680" cy="82296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733A267C-443A-2DE3-202E-826B4A783B7E}"/>
              </a:ext>
            </a:extLst>
          </p:cNvPr>
          <p:cNvSpPr/>
          <p:nvPr/>
        </p:nvSpPr>
        <p:spPr>
          <a:xfrm>
            <a:off x="648334" y="2155018"/>
            <a:ext cx="4534644" cy="37377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</a:pPr>
            <a:r>
              <a:rPr lang="en-US" sz="4800" b="1">
                <a:solidFill>
                  <a:srgbClr val="FEFFFF"/>
                </a:solidFill>
                <a:latin typeface="+mj-lt"/>
                <a:ea typeface="+mj-ea"/>
                <a:cs typeface="+mj-cs"/>
              </a:rPr>
              <a:t>Белые ночи в Санкт-Петербурге</a:t>
            </a:r>
            <a:endParaRPr lang="en-US" sz="4800">
              <a:solidFill>
                <a:srgbClr val="FE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7" name="Picture 46" descr="A sailboat with red sails on water&#10;&#10;AI-generated content may be incorrect.">
            <a:extLst>
              <a:ext uri="{FF2B5EF4-FFF2-40B4-BE49-F238E27FC236}">
                <a16:creationId xmlns:a16="http://schemas.microsoft.com/office/drawing/2014/main" id="{EE30791F-B28D-8078-B1CB-AAF0498049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75" t="3237" r="25096" b="-1"/>
          <a:stretch>
            <a:fillRect/>
          </a:stretch>
        </p:blipFill>
        <p:spPr>
          <a:xfrm>
            <a:off x="5567678" y="10"/>
            <a:ext cx="9062720" cy="8229590"/>
          </a:xfrm>
          <a:prstGeom prst="rect">
            <a:avLst/>
          </a:prstGeom>
        </p:spPr>
      </p:pic>
      <p:sp>
        <p:nvSpPr>
          <p:cNvPr id="90" name="Freeform 5">
            <a:extLst>
              <a:ext uri="{FF2B5EF4-FFF2-40B4-BE49-F238E27FC236}">
                <a16:creationId xmlns:a16="http://schemas.microsoft.com/office/drawing/2014/main" id="{64D236DE-BD07-488F-B236-DDEEFFF72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039608"/>
            <a:ext cx="6484826" cy="1028456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C77823-9377-CB8E-0C56-B021B2EA9E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464" t="27951" r="10676" b="10154"/>
          <a:stretch/>
        </p:blipFill>
        <p:spPr>
          <a:xfrm>
            <a:off x="-12802" y="26765"/>
            <a:ext cx="14610541" cy="822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692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073979" y="1827678"/>
            <a:ext cx="7556421" cy="1190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b="1" dirty="0" err="1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Северное</a:t>
            </a:r>
            <a:r>
              <a:rPr lang="en-US" sz="3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3750" b="1" dirty="0" err="1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си</a:t>
            </a:r>
            <a:r>
              <a:rPr lang="ru-RU" sz="3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я</a:t>
            </a:r>
            <a:r>
              <a:rPr lang="en-US" sz="3750" b="1" dirty="0" err="1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ние</a:t>
            </a:r>
            <a:r>
              <a:rPr lang="en-US" sz="3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— чудо природы</a:t>
            </a:r>
            <a:endParaRPr lang="en-US" sz="3750" dirty="0"/>
          </a:p>
        </p:txBody>
      </p:sp>
      <p:sp>
        <p:nvSpPr>
          <p:cNvPr id="4" name="Text 1"/>
          <p:cNvSpPr/>
          <p:nvPr/>
        </p:nvSpPr>
        <p:spPr>
          <a:xfrm>
            <a:off x="7315200" y="3933348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3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Где можно увидеть?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7315199" y="4493125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200000"/>
              </a:lnSpc>
              <a:buNone/>
            </a:pPr>
            <a:r>
              <a:rPr lang="en-US" sz="2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Зимой на </a:t>
            </a:r>
            <a:r>
              <a:rPr lang="en-US" sz="28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севере</a:t>
            </a:r>
            <a:r>
              <a:rPr lang="en-US" sz="2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8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России</a:t>
            </a:r>
            <a:r>
              <a:rPr lang="ru-RU" sz="2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</a:t>
            </a:r>
          </a:p>
          <a:p>
            <a:pPr marL="0" indent="0" algn="l">
              <a:lnSpc>
                <a:spcPct val="200000"/>
              </a:lnSpc>
              <a:buNone/>
            </a:pPr>
            <a:r>
              <a:rPr lang="ru-RU" sz="2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Туристы обычно ездят </a:t>
            </a:r>
            <a:br>
              <a:rPr lang="ru-RU" sz="2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</a:br>
            <a:r>
              <a:rPr lang="ru-RU" sz="2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Мурманск, чтобы его увидеть.</a:t>
            </a:r>
            <a:endParaRPr lang="en-US" sz="2800" dirty="0"/>
          </a:p>
        </p:txBody>
      </p:sp>
      <p:pic>
        <p:nvPicPr>
          <p:cNvPr id="5122" name="Picture 2" descr="Где в России можно увидеть северное сияние 2025–2026">
            <a:extLst>
              <a:ext uri="{FF2B5EF4-FFF2-40B4-BE49-F238E27FC236}">
                <a16:creationId xmlns:a16="http://schemas.microsoft.com/office/drawing/2014/main" id="{2D3F9349-5C6B-F39B-3DDA-61CE75FAF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9676"/>
            <a:ext cx="6789906" cy="848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7">
            <a:extLst>
              <a:ext uri="{FF2B5EF4-FFF2-40B4-BE49-F238E27FC236}">
                <a16:creationId xmlns:a16="http://schemas.microsoft.com/office/drawing/2014/main" id="{CB88E277-DE83-5ECA-9741-E3FE78D85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9906" y="1189741"/>
            <a:ext cx="7840494" cy="171971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Северное сияние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49279"/>
            <a:ext cx="4763333" cy="595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Животные севера</a:t>
            </a:r>
            <a:endParaRPr lang="en-US" sz="3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3044309"/>
            <a:ext cx="3120747" cy="312074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608" y="3044309"/>
            <a:ext cx="3120866" cy="3120866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5926" y="3044309"/>
            <a:ext cx="3120747" cy="312074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8124" y="3044309"/>
            <a:ext cx="3120866" cy="31208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FF8BE3-B336-9A58-41B8-B204986290C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5406" t="26407" r="10714" b="10101"/>
          <a:stretch/>
        </p:blipFill>
        <p:spPr>
          <a:xfrm>
            <a:off x="0" y="0"/>
            <a:ext cx="14719762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213729"/>
            <a:ext cx="5836682" cy="595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Юг России: Субтропики</a:t>
            </a:r>
            <a:endParaRPr lang="en-US" sz="3750" dirty="0"/>
          </a:p>
        </p:txBody>
      </p:sp>
      <p:sp>
        <p:nvSpPr>
          <p:cNvPr id="4" name="Text 1"/>
          <p:cNvSpPr/>
          <p:nvPr/>
        </p:nvSpPr>
        <p:spPr>
          <a:xfrm>
            <a:off x="793790" y="3376136"/>
            <a:ext cx="3501509" cy="91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🌴 Тепло круглый год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793790" y="4519017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Сочи растут пальмы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5085993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Люди купаются в Чёрном море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856321" y="3376136"/>
            <a:ext cx="3501509" cy="916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🍇 Что растёт </a:t>
            </a:r>
            <a:r>
              <a:rPr lang="en-US" sz="2800" b="1" dirty="0" err="1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на</a:t>
            </a:r>
            <a:r>
              <a:rPr lang="en-US" sz="28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юге</a:t>
            </a:r>
            <a:r>
              <a:rPr lang="en-US" sz="28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?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4856321" y="4519017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Виноград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4856321" y="4961215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Арбузы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4856321" y="5403413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Персики</a:t>
            </a:r>
            <a:endParaRPr lang="en-US" sz="175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75A572D-3EBB-F1DA-5F27-7DCD1061D98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406" t="26899" r="10795" b="10823"/>
          <a:stretch/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299483" y="4166383"/>
            <a:ext cx="9139833" cy="595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Озеро Байкал — жемчужина Сибири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1476354" y="4876562"/>
            <a:ext cx="4196358" cy="2247186"/>
          </a:xfrm>
          <a:prstGeom prst="roundRect">
            <a:avLst>
              <a:gd name="adj" fmla="val 423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710788" y="5110996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007EB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5390" y="5298043"/>
            <a:ext cx="306110" cy="30611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710788" y="601825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1642 метра</a:t>
            </a:r>
            <a:endParaRPr lang="en-US" sz="2300" dirty="0"/>
          </a:p>
        </p:txBody>
      </p:sp>
      <p:sp>
        <p:nvSpPr>
          <p:cNvPr id="8" name="Text 4"/>
          <p:cNvSpPr/>
          <p:nvPr/>
        </p:nvSpPr>
        <p:spPr>
          <a:xfrm>
            <a:off x="1710788" y="6526411"/>
            <a:ext cx="372749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Самое глубокое озеро в мире</a:t>
            </a:r>
            <a:endParaRPr lang="en-US" sz="1750" dirty="0"/>
          </a:p>
        </p:txBody>
      </p:sp>
      <p:sp>
        <p:nvSpPr>
          <p:cNvPr id="9" name="Shape 5"/>
          <p:cNvSpPr/>
          <p:nvPr/>
        </p:nvSpPr>
        <p:spPr>
          <a:xfrm>
            <a:off x="8957689" y="4876562"/>
            <a:ext cx="4196358" cy="2247186"/>
          </a:xfrm>
          <a:prstGeom prst="roundRect">
            <a:avLst>
              <a:gd name="adj" fmla="val 423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6"/>
          <p:cNvSpPr/>
          <p:nvPr/>
        </p:nvSpPr>
        <p:spPr>
          <a:xfrm>
            <a:off x="9192123" y="5110996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007EB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8562" y="5298043"/>
            <a:ext cx="306110" cy="30611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192123" y="601825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20% запасов</a:t>
            </a:r>
            <a:endParaRPr lang="en-US" sz="2300" dirty="0"/>
          </a:p>
        </p:txBody>
      </p:sp>
      <p:sp>
        <p:nvSpPr>
          <p:cNvPr id="13" name="Text 8"/>
          <p:cNvSpPr/>
          <p:nvPr/>
        </p:nvSpPr>
        <p:spPr>
          <a:xfrm>
            <a:off x="9192123" y="6526411"/>
            <a:ext cx="372749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Пресной воды всего мира</a:t>
            </a:r>
            <a:endParaRPr lang="en-US" sz="17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61734" y="5298043"/>
            <a:ext cx="306110" cy="306110"/>
          </a:xfrm>
          <a:prstGeom prst="rect">
            <a:avLst/>
          </a:prstGeom>
        </p:spPr>
      </p:pic>
      <p:pic>
        <p:nvPicPr>
          <p:cNvPr id="23" name="Picture 22" descr="Bubbles in the water&#10;&#10;AI-generated content may be incorrect.">
            <a:extLst>
              <a:ext uri="{FF2B5EF4-FFF2-40B4-BE49-F238E27FC236}">
                <a16:creationId xmlns:a16="http://schemas.microsoft.com/office/drawing/2014/main" id="{14EE48C4-1BB2-53A7-BAE9-811D615FD6E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-1535136"/>
            <a:ext cx="14630400" cy="55867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AA02CAA-EE8F-D32D-C9F4-3753818A186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5567" t="24820" r="10715" b="9523"/>
          <a:stretch/>
        </p:blipFill>
        <p:spPr>
          <a:xfrm>
            <a:off x="0" y="-188383"/>
            <a:ext cx="14630400" cy="84800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587</TotalTime>
  <Words>288</Words>
  <Application>Microsoft Macintosh PowerPoint</Application>
  <PresentationFormat>Произвольный</PresentationFormat>
  <Paragraphs>85</Paragraphs>
  <Slides>16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Inter</vt:lpstr>
      <vt:lpstr>Century Gothic</vt:lpstr>
      <vt:lpstr>Wingdings 3</vt:lpstr>
      <vt:lpstr>Petrona Bold</vt:lpstr>
      <vt:lpstr>Wisp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mocta</dc:creator>
  <cp:lastModifiedBy>Любовь Сираждинова</cp:lastModifiedBy>
  <cp:revision>11</cp:revision>
  <dcterms:created xsi:type="dcterms:W3CDTF">2025-11-11T21:52:42Z</dcterms:created>
  <dcterms:modified xsi:type="dcterms:W3CDTF">2025-12-02T20:16:51Z</dcterms:modified>
</cp:coreProperties>
</file>