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30" r:id="rId1"/>
  </p:sldMasterIdLst>
  <p:notesMasterIdLst>
    <p:notesMasterId r:id="rId18"/>
  </p:notesMasterIdLst>
  <p:sldIdLst>
    <p:sldId id="256" r:id="rId2"/>
    <p:sldId id="257" r:id="rId3"/>
    <p:sldId id="270" r:id="rId4"/>
    <p:sldId id="262" r:id="rId5"/>
    <p:sldId id="273" r:id="rId6"/>
    <p:sldId id="268" r:id="rId7"/>
    <p:sldId id="260" r:id="rId8"/>
    <p:sldId id="261" r:id="rId9"/>
    <p:sldId id="266" r:id="rId10"/>
    <p:sldId id="267" r:id="rId11"/>
    <p:sldId id="264" r:id="rId12"/>
    <p:sldId id="269" r:id="rId13"/>
    <p:sldId id="272" r:id="rId14"/>
    <p:sldId id="265" r:id="rId15"/>
    <p:sldId id="274" r:id="rId16"/>
    <p:sldId id="271" r:id="rId17"/>
  </p:sldIdLst>
  <p:sldSz cx="14630400" cy="8229600"/>
  <p:notesSz cx="8229600" cy="14630400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Inter" panose="02000503000000020004" pitchFamily="2" charset="0"/>
      <p:regular r:id="rId23"/>
    </p:embeddedFont>
    <p:embeddedFont>
      <p:font typeface="Wingdings 3" pitchFamily="2" charset="2"/>
      <p:regular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10"/>
  </p:normalViewPr>
  <p:slideViewPr>
    <p:cSldViewPr snapToGrid="0" snapToObjects="1">
      <p:cViewPr varScale="1">
        <p:scale>
          <a:sx n="79" d="100"/>
          <a:sy n="79" d="100"/>
        </p:scale>
        <p:origin x="51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50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813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94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5019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450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373559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7743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7273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4602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11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262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51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8906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914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397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10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351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536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4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155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259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26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980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642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1110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304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352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0704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778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2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51" r:id="rId19"/>
    <p:sldLayoutId id="2147483852" r:id="rId20"/>
    <p:sldLayoutId id="2147483853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4" name="Group 2103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74321"/>
            <a:ext cx="3421818" cy="7966349"/>
            <a:chOff x="2487613" y="285750"/>
            <a:chExt cx="2428875" cy="5654676"/>
          </a:xfrm>
        </p:grpSpPr>
        <p:sp>
          <p:nvSpPr>
            <p:cNvPr id="2105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18" name="Group 2117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661" y="-943"/>
            <a:ext cx="2828008" cy="8224846"/>
            <a:chOff x="6627813" y="194833"/>
            <a:chExt cx="1952625" cy="5678918"/>
          </a:xfrm>
        </p:grpSpPr>
        <p:sp>
          <p:nvSpPr>
            <p:cNvPr id="2119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32" name="Rectangle 2131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34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5188572"/>
            <a:ext cx="2093582" cy="93430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2136" name="Rectangle 2135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4626742" cy="8229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 descr="A building on a hill with trees and water&#10;&#10;AI-generated content may be incorrect.">
            <a:extLst>
              <a:ext uri="{FF2B5EF4-FFF2-40B4-BE49-F238E27FC236}">
                <a16:creationId xmlns:a16="http://schemas.microsoft.com/office/drawing/2014/main" id="{68D8FBE6-0BF8-AC35-AEE1-EFB19D655D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28" b="1103"/>
          <a:stretch>
            <a:fillRect/>
          </a:stretch>
        </p:blipFill>
        <p:spPr>
          <a:xfrm>
            <a:off x="20" y="10"/>
            <a:ext cx="14630380" cy="8229590"/>
          </a:xfrm>
          <a:prstGeom prst="rect">
            <a:avLst/>
          </a:prstGeom>
        </p:spPr>
      </p:pic>
      <p:sp>
        <p:nvSpPr>
          <p:cNvPr id="2138" name="Freeform: Shape 2137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58756"/>
            <a:ext cx="9033139" cy="2604467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3B4D51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ext 0"/>
          <p:cNvSpPr/>
          <p:nvPr/>
        </p:nvSpPr>
        <p:spPr>
          <a:xfrm>
            <a:off x="1300479" y="4667061"/>
            <a:ext cx="6574119" cy="1238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Природа</a:t>
            </a:r>
            <a:r>
              <a:rPr lang="en-US" sz="41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4100" b="1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города</a:t>
            </a:r>
            <a:r>
              <a:rPr lang="en-US" sz="4100" b="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dirty="0" err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России</a:t>
            </a:r>
            <a:endParaRPr lang="en-US" sz="4100" dirty="0">
              <a:solidFill>
                <a:srgbClr val="FE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1300479" y="5933437"/>
            <a:ext cx="6545073" cy="6299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>
                <a:solidFill>
                  <a:srgbClr val="FEFFFF"/>
                </a:solidFill>
              </a:rPr>
              <a:t>Путешествие по самой большой стране мира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trees with blue flowers&#10;&#10;AI-generated content may be incorrect.">
            <a:extLst>
              <a:ext uri="{FF2B5EF4-FFF2-40B4-BE49-F238E27FC236}">
                <a16:creationId xmlns:a16="http://schemas.microsoft.com/office/drawing/2014/main" id="{3675EA91-189E-CE03-3F86-E79AEFCC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143" y="0"/>
            <a:ext cx="5484257" cy="8229600"/>
          </a:xfrm>
          <a:prstGeom prst="rect">
            <a:avLst/>
          </a:prstGeom>
        </p:spPr>
      </p:pic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2E3CC9D6-26D0-CEAE-D8BA-AC1FFFCB2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33" y="5365509"/>
            <a:ext cx="2243411" cy="2243411"/>
          </a:xfrm>
          <a:prstGeom prst="rect">
            <a:avLst/>
          </a:prstGeom>
        </p:spPr>
      </p:pic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88308D0E-D17C-667A-7FF2-3C588F139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556" y="5365508"/>
            <a:ext cx="2243411" cy="2243411"/>
          </a:xfrm>
          <a:prstGeom prst="rect">
            <a:avLst/>
          </a:prstGeom>
        </p:spPr>
      </p:pic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1FFCC7C5-E348-99EF-1CC1-F386AAE0B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827" y="5365509"/>
            <a:ext cx="2243411" cy="2243411"/>
          </a:xfrm>
          <a:prstGeom prst="rect">
            <a:avLst/>
          </a:prstGeom>
        </p:spPr>
      </p:pic>
      <p:sp>
        <p:nvSpPr>
          <p:cNvPr id="17" name="Text 0">
            <a:extLst>
              <a:ext uri="{FF2B5EF4-FFF2-40B4-BE49-F238E27FC236}">
                <a16:creationId xmlns:a16="http://schemas.microsoft.com/office/drawing/2014/main" id="{099061F7-DBA1-DDC8-829E-8123F6415226}"/>
              </a:ext>
            </a:extLst>
          </p:cNvPr>
          <p:cNvSpPr/>
          <p:nvPr/>
        </p:nvSpPr>
        <p:spPr>
          <a:xfrm>
            <a:off x="1078798" y="1232222"/>
            <a:ext cx="5183029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Тайга — великий лес</a:t>
            </a:r>
            <a:endParaRPr lang="en-US" sz="3750" dirty="0"/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F7106258-BB68-AD0B-3CE1-8557EC6958A0}"/>
              </a:ext>
            </a:extLst>
          </p:cNvPr>
          <p:cNvSpPr/>
          <p:nvPr/>
        </p:nvSpPr>
        <p:spPr>
          <a:xfrm>
            <a:off x="1078798" y="2394629"/>
            <a:ext cx="3501509" cy="469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🌲 Деревья тайги</a:t>
            </a:r>
            <a:endParaRPr lang="en-US" sz="2800" dirty="0"/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4E11FF28-D837-7A10-441E-15331BDD45CC}"/>
              </a:ext>
            </a:extLst>
          </p:cNvPr>
          <p:cNvSpPr/>
          <p:nvPr/>
        </p:nvSpPr>
        <p:spPr>
          <a:xfrm>
            <a:off x="1078798" y="309090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Ели</a:t>
            </a:r>
            <a:endParaRPr lang="en-US" sz="1750" dirty="0"/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4D62B2D2-5DE0-5FA4-4B15-0924FFC7E39B}"/>
              </a:ext>
            </a:extLst>
          </p:cNvPr>
          <p:cNvSpPr/>
          <p:nvPr/>
        </p:nvSpPr>
        <p:spPr>
          <a:xfrm>
            <a:off x="1078798" y="353310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Сосны</a:t>
            </a:r>
            <a:endParaRPr lang="en-US" sz="1750" dirty="0"/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0B6FCD43-440D-9483-40D9-1DEA3854FB8B}"/>
              </a:ext>
            </a:extLst>
          </p:cNvPr>
          <p:cNvSpPr/>
          <p:nvPr/>
        </p:nvSpPr>
        <p:spPr>
          <a:xfrm>
            <a:off x="1078798" y="397530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Берёзы</a:t>
            </a:r>
            <a:endParaRPr lang="en-US" sz="1750" dirty="0"/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1C8A9304-F22A-D21C-F8C5-94124D224D08}"/>
              </a:ext>
            </a:extLst>
          </p:cNvPr>
          <p:cNvSpPr/>
          <p:nvPr/>
        </p:nvSpPr>
        <p:spPr>
          <a:xfrm>
            <a:off x="5141329" y="2394629"/>
            <a:ext cx="3501509" cy="469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🦊 Животные леса</a:t>
            </a:r>
            <a:endParaRPr lang="en-US" sz="2800" dirty="0"/>
          </a:p>
        </p:txBody>
      </p:sp>
      <p:sp>
        <p:nvSpPr>
          <p:cNvPr id="23" name="Text 6">
            <a:extLst>
              <a:ext uri="{FF2B5EF4-FFF2-40B4-BE49-F238E27FC236}">
                <a16:creationId xmlns:a16="http://schemas.microsoft.com/office/drawing/2014/main" id="{F11F5867-2CA3-39FD-D360-1A509844EEEA}"/>
              </a:ext>
            </a:extLst>
          </p:cNvPr>
          <p:cNvSpPr/>
          <p:nvPr/>
        </p:nvSpPr>
        <p:spPr>
          <a:xfrm>
            <a:off x="5141329" y="309090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Медведи</a:t>
            </a:r>
            <a:endParaRPr lang="en-US" sz="1750" dirty="0"/>
          </a:p>
        </p:txBody>
      </p:sp>
      <p:sp>
        <p:nvSpPr>
          <p:cNvPr id="24" name="Text 7">
            <a:extLst>
              <a:ext uri="{FF2B5EF4-FFF2-40B4-BE49-F238E27FC236}">
                <a16:creationId xmlns:a16="http://schemas.microsoft.com/office/drawing/2014/main" id="{C1C8D5AD-023B-7F25-DA25-1D2895604459}"/>
              </a:ext>
            </a:extLst>
          </p:cNvPr>
          <p:cNvSpPr/>
          <p:nvPr/>
        </p:nvSpPr>
        <p:spPr>
          <a:xfrm>
            <a:off x="5141329" y="353310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Волки</a:t>
            </a:r>
            <a:endParaRPr lang="en-US" sz="1750" dirty="0"/>
          </a:p>
        </p:txBody>
      </p:sp>
      <p:sp>
        <p:nvSpPr>
          <p:cNvPr id="25" name="Text 8">
            <a:extLst>
              <a:ext uri="{FF2B5EF4-FFF2-40B4-BE49-F238E27FC236}">
                <a16:creationId xmlns:a16="http://schemas.microsoft.com/office/drawing/2014/main" id="{01460037-8806-3246-D650-520CF5B4997F}"/>
              </a:ext>
            </a:extLst>
          </p:cNvPr>
          <p:cNvSpPr/>
          <p:nvPr/>
        </p:nvSpPr>
        <p:spPr>
          <a:xfrm>
            <a:off x="5141329" y="397530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Рыси</a:t>
            </a:r>
            <a:endParaRPr lang="en-US" sz="1750" dirty="0"/>
          </a:p>
        </p:txBody>
      </p:sp>
      <p:sp>
        <p:nvSpPr>
          <p:cNvPr id="26" name="Text 9">
            <a:extLst>
              <a:ext uri="{FF2B5EF4-FFF2-40B4-BE49-F238E27FC236}">
                <a16:creationId xmlns:a16="http://schemas.microsoft.com/office/drawing/2014/main" id="{7829A0A5-1B8C-4D21-3885-A789829A43E2}"/>
              </a:ext>
            </a:extLst>
          </p:cNvPr>
          <p:cNvSpPr/>
          <p:nvPr/>
        </p:nvSpPr>
        <p:spPr>
          <a:xfrm>
            <a:off x="5141329" y="441750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Лисы</a:t>
            </a:r>
            <a:endParaRPr lang="en-US" sz="1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1F8AB-1E71-190C-7C80-CD4365C1AF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719" t="27312" r="10453" b="10260"/>
          <a:stretch/>
        </p:blipFill>
        <p:spPr>
          <a:xfrm>
            <a:off x="0" y="-51383"/>
            <a:ext cx="14630400" cy="83095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3494"/>
            <a:ext cx="5701784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Температура в Сибири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2588538" y="3806904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-50°C</a:t>
            </a:r>
            <a:endParaRPr lang="en-US" sz="4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428" y="2389227"/>
            <a:ext cx="3402330" cy="34023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95074" y="607504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Зима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93790" y="6583204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Очень холодно, иногда до −60°C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251633" y="3806904"/>
            <a:ext cx="278987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4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+25°C</a:t>
            </a:r>
            <a:endParaRPr lang="en-US" sz="4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523" y="2389227"/>
            <a:ext cx="3402330" cy="340233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58168" y="607504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Лето</a:t>
            </a:r>
            <a:endParaRPr lang="en-US" sz="2300" dirty="0"/>
          </a:p>
        </p:txBody>
      </p:sp>
      <p:sp>
        <p:nvSpPr>
          <p:cNvPr id="10" name="Text 6"/>
          <p:cNvSpPr/>
          <p:nvPr/>
        </p:nvSpPr>
        <p:spPr>
          <a:xfrm>
            <a:off x="7456884" y="6583204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Жарко, до +30–35°C</a:t>
            </a:r>
            <a:endParaRPr lang="en-US" sz="17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83538A-A598-4BAE-3796-882914DEEC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373" t="15596" r="6169" b="9956"/>
          <a:stretch/>
        </p:blipFill>
        <p:spPr>
          <a:xfrm>
            <a:off x="0" y="0"/>
            <a:ext cx="14630400" cy="83404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86119"/>
            <a:ext cx="4763333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Горы России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221712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54674" y="395668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Граница между Европой и Азией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582597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54674" y="531756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Высокие горы на юге</a:t>
            </a:r>
            <a:endParaRPr lang="en-US" sz="1750" dirty="0"/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885011EF-B28F-65D0-DD5C-74D0627B4418}"/>
              </a:ext>
            </a:extLst>
          </p:cNvPr>
          <p:cNvSpPr/>
          <p:nvPr/>
        </p:nvSpPr>
        <p:spPr>
          <a:xfrm>
            <a:off x="2154672" y="333014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ru-RU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Урал</a:t>
            </a:r>
            <a:endParaRPr lang="en-US" sz="2300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64913212-4B56-E0D2-28E8-4F092C8C62AE}"/>
              </a:ext>
            </a:extLst>
          </p:cNvPr>
          <p:cNvSpPr/>
          <p:nvPr/>
        </p:nvSpPr>
        <p:spPr>
          <a:xfrm>
            <a:off x="2154674" y="47001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ru-RU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Кавказ</a:t>
            </a:r>
            <a:endParaRPr lang="en-US" sz="2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9E5AE7-4D4A-4C7C-9831-ECF3EF6C66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373" t="15728" r="2516" b="10678"/>
          <a:stretch/>
        </p:blipFill>
        <p:spPr>
          <a:xfrm>
            <a:off x="0" y="-1"/>
            <a:ext cx="15329646" cy="82295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901571-9BE1-05EC-E467-8C9338AB38BC}"/>
              </a:ext>
            </a:extLst>
          </p:cNvPr>
          <p:cNvSpPr txBox="1"/>
          <p:nvPr/>
        </p:nvSpPr>
        <p:spPr>
          <a:xfrm>
            <a:off x="914400" y="1284283"/>
            <a:ext cx="53201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40C28"/>
                </a:solidFill>
                <a:effectLst/>
                <a:latin typeface="Inter" panose="020B0604020202020204" charset="0"/>
                <a:ea typeface="Inter" panose="020B0604020202020204" charset="0"/>
              </a:rPr>
              <a:t>Рын‑пески</a:t>
            </a:r>
            <a:r>
              <a:rPr lang="ru-RU" sz="2400" b="1" i="0" dirty="0">
                <a:solidFill>
                  <a:srgbClr val="1F1F1F"/>
                </a:solidFill>
                <a:effectLst/>
                <a:latin typeface="Inter" panose="020B0604020202020204" charset="0"/>
                <a:ea typeface="Inter" panose="020B0604020202020204" charset="0"/>
              </a:rPr>
              <a:t> в Астраханской области</a:t>
            </a:r>
          </a:p>
          <a:p>
            <a:br>
              <a:rPr lang="ru-RU" b="0" i="0" dirty="0">
                <a:solidFill>
                  <a:srgbClr val="1F1F1F"/>
                </a:solidFill>
                <a:effectLst/>
                <a:latin typeface="Inter" panose="020B0604020202020204" charset="0"/>
                <a:ea typeface="Inter" panose="020B0604020202020204" charset="0"/>
              </a:rPr>
            </a:br>
            <a:r>
              <a:rPr lang="ru-RU" b="0" i="0" dirty="0">
                <a:solidFill>
                  <a:srgbClr val="1F1F1F"/>
                </a:solidFill>
                <a:effectLst/>
                <a:latin typeface="Inter" panose="020B0604020202020204" charset="0"/>
                <a:ea typeface="Inter" panose="020B0604020202020204" charset="0"/>
              </a:rPr>
              <a:t>На границе России и Казахстана раскинулась пустыня общей длиной 160 километров. </a:t>
            </a:r>
            <a:endParaRPr lang="en-US" dirty="0"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7" name="Picture 6" descr="A sand dunes with plants in the desert&#10;&#10;AI-generated content may be incorrect.">
            <a:extLst>
              <a:ext uri="{FF2B5EF4-FFF2-40B4-BE49-F238E27FC236}">
                <a16:creationId xmlns:a16="http://schemas.microsoft.com/office/drawing/2014/main" id="{BDC90574-A25B-F150-F176-D11436B4B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8229600" cy="822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3F7A34-7C08-AA75-AE76-6F6606D7D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87" t="25686" r="10796" b="10101"/>
          <a:stretch/>
        </p:blipFill>
        <p:spPr>
          <a:xfrm>
            <a:off x="-1" y="0"/>
            <a:ext cx="14630401" cy="82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71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84159" y="1048942"/>
            <a:ext cx="7466052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ru-RU" sz="3750" dirty="0"/>
              <a:t>Вкликая русская река - Волга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276284" y="2693317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3530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2565976" y="344823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Километров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511481" y="396555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Длина Волги — самой большой реки России</a:t>
            </a:r>
            <a:endParaRPr lang="en-US" sz="1750" dirty="0"/>
          </a:p>
        </p:txBody>
      </p:sp>
      <p:pic>
        <p:nvPicPr>
          <p:cNvPr id="9" name="Picture 8" descr="A cruise ship on a river&#10;&#10;AI-generated content may be incorrect.">
            <a:extLst>
              <a:ext uri="{FF2B5EF4-FFF2-40B4-BE49-F238E27FC236}">
                <a16:creationId xmlns:a16="http://schemas.microsoft.com/office/drawing/2014/main" id="{ED3AC48E-E1C8-3BA8-AC26-154066BC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113" y="0"/>
            <a:ext cx="5973288" cy="8235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C4C50-1032-729E-CDC5-757B36934F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211" t="15728" r="6044" b="10389"/>
          <a:stretch/>
        </p:blipFill>
        <p:spPr>
          <a:xfrm>
            <a:off x="-83126" y="-76379"/>
            <a:ext cx="14713526" cy="82916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1E6352D2-60CA-420F-0E88-60F21B15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3" r="1" b="8552"/>
          <a:stretch>
            <a:fillRect/>
          </a:stretch>
        </p:blipFill>
        <p:spPr bwMode="auto">
          <a:xfrm>
            <a:off x="5392123" y="291"/>
            <a:ext cx="9238277" cy="4016046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ИА Калмыкия - Столица Калмыкии впечатлила туристов своим национальным  колоритом">
            <a:extLst>
              <a:ext uri="{FF2B5EF4-FFF2-40B4-BE49-F238E27FC236}">
                <a16:creationId xmlns:a16="http://schemas.microsoft.com/office/drawing/2014/main" id="{117F092D-AD7A-9564-770F-D9C8FEEF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7" r="-1" b="-1"/>
          <a:stretch>
            <a:fillRect/>
          </a:stretch>
        </p:blipFill>
        <p:spPr bwMode="auto">
          <a:xfrm>
            <a:off x="20" y="10"/>
            <a:ext cx="7031736" cy="4016036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1FDAF74-4F3A-C518-798C-F00F9350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r="2" b="14079"/>
          <a:stretch>
            <a:fillRect/>
          </a:stretch>
        </p:blipFill>
        <p:spPr bwMode="auto">
          <a:xfrm>
            <a:off x="7620106" y="4213554"/>
            <a:ext cx="7010294" cy="4016046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2 лучшие достопримечательности Калмыкии - описание и фото">
            <a:extLst>
              <a:ext uri="{FF2B5EF4-FFF2-40B4-BE49-F238E27FC236}">
                <a16:creationId xmlns:a16="http://schemas.microsoft.com/office/drawing/2014/main" id="{42471814-99D4-05C5-7D48-9AF82F9E0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9"/>
          <a:stretch>
            <a:fillRect/>
          </a:stretch>
        </p:blipFill>
        <p:spPr bwMode="auto">
          <a:xfrm>
            <a:off x="20" y="4213554"/>
            <a:ext cx="9238256" cy="4016046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12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2" name="Group 7211">
            <a:extLst>
              <a:ext uri="{FF2B5EF4-FFF2-40B4-BE49-F238E27FC236}">
                <a16:creationId xmlns:a16="http://schemas.microsoft.com/office/drawing/2014/main" id="{58DF5B7A-7785-49C6-B4EB-252FF28C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74321"/>
            <a:ext cx="3421818" cy="7966349"/>
            <a:chOff x="2487613" y="285750"/>
            <a:chExt cx="2428875" cy="5654676"/>
          </a:xfrm>
        </p:grpSpPr>
        <p:sp>
          <p:nvSpPr>
            <p:cNvPr id="7213" name="Freeform 11">
              <a:extLst>
                <a:ext uri="{FF2B5EF4-FFF2-40B4-BE49-F238E27FC236}">
                  <a16:creationId xmlns:a16="http://schemas.microsoft.com/office/drawing/2014/main" id="{78BD0529-90E2-47B4-8D13-CEE11A154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4" name="Freeform 12">
              <a:extLst>
                <a:ext uri="{FF2B5EF4-FFF2-40B4-BE49-F238E27FC236}">
                  <a16:creationId xmlns:a16="http://schemas.microsoft.com/office/drawing/2014/main" id="{AE127430-162B-43FD-A02F-6E8AD8FD9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" name="Freeform 13">
              <a:extLst>
                <a:ext uri="{FF2B5EF4-FFF2-40B4-BE49-F238E27FC236}">
                  <a16:creationId xmlns:a16="http://schemas.microsoft.com/office/drawing/2014/main" id="{7A6023CB-BCF4-4A3C-B04B-EFF677921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Freeform 14">
              <a:extLst>
                <a:ext uri="{FF2B5EF4-FFF2-40B4-BE49-F238E27FC236}">
                  <a16:creationId xmlns:a16="http://schemas.microsoft.com/office/drawing/2014/main" id="{98B0FCF0-0865-45E1-977A-5BFDD0EFC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" name="Freeform 15">
              <a:extLst>
                <a:ext uri="{FF2B5EF4-FFF2-40B4-BE49-F238E27FC236}">
                  <a16:creationId xmlns:a16="http://schemas.microsoft.com/office/drawing/2014/main" id="{C1FF2792-ADB4-44D2-B7EF-6E3503725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8" name="Freeform 16">
              <a:extLst>
                <a:ext uri="{FF2B5EF4-FFF2-40B4-BE49-F238E27FC236}">
                  <a16:creationId xmlns:a16="http://schemas.microsoft.com/office/drawing/2014/main" id="{B7B0F0A2-D4CD-4EA5-96E9-9E282F25C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Freeform 17">
              <a:extLst>
                <a:ext uri="{FF2B5EF4-FFF2-40B4-BE49-F238E27FC236}">
                  <a16:creationId xmlns:a16="http://schemas.microsoft.com/office/drawing/2014/main" id="{FBBC4912-27C6-4C5E-9C40-AE9B6644E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0" name="Freeform 18">
              <a:extLst>
                <a:ext uri="{FF2B5EF4-FFF2-40B4-BE49-F238E27FC236}">
                  <a16:creationId xmlns:a16="http://schemas.microsoft.com/office/drawing/2014/main" id="{127E474D-BE64-49E8-8C82-691642D0B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Freeform 19">
              <a:extLst>
                <a:ext uri="{FF2B5EF4-FFF2-40B4-BE49-F238E27FC236}">
                  <a16:creationId xmlns:a16="http://schemas.microsoft.com/office/drawing/2014/main" id="{A385E451-43CB-441B-83EE-28ACB6BCB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" name="Freeform 20">
              <a:extLst>
                <a:ext uri="{FF2B5EF4-FFF2-40B4-BE49-F238E27FC236}">
                  <a16:creationId xmlns:a16="http://schemas.microsoft.com/office/drawing/2014/main" id="{5BF91B89-051C-49D8-9029-83A1F52B0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" name="Freeform 21">
              <a:extLst>
                <a:ext uri="{FF2B5EF4-FFF2-40B4-BE49-F238E27FC236}">
                  <a16:creationId xmlns:a16="http://schemas.microsoft.com/office/drawing/2014/main" id="{42329880-D64F-4074-ABE4-348FDC7FB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" name="Freeform 22">
              <a:extLst>
                <a:ext uri="{FF2B5EF4-FFF2-40B4-BE49-F238E27FC236}">
                  <a16:creationId xmlns:a16="http://schemas.microsoft.com/office/drawing/2014/main" id="{2FAD4595-5B16-442B-A756-924FB136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26" name="Group 7225">
            <a:extLst>
              <a:ext uri="{FF2B5EF4-FFF2-40B4-BE49-F238E27FC236}">
                <a16:creationId xmlns:a16="http://schemas.microsoft.com/office/drawing/2014/main" id="{9F9B151E-1B34-4FA6-A53D-B92F787D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661" y="-943"/>
            <a:ext cx="2828008" cy="8224846"/>
            <a:chOff x="6627813" y="194833"/>
            <a:chExt cx="1952625" cy="5678918"/>
          </a:xfrm>
        </p:grpSpPr>
        <p:sp>
          <p:nvSpPr>
            <p:cNvPr id="7227" name="Freeform 27">
              <a:extLst>
                <a:ext uri="{FF2B5EF4-FFF2-40B4-BE49-F238E27FC236}">
                  <a16:creationId xmlns:a16="http://schemas.microsoft.com/office/drawing/2014/main" id="{617ED8F6-0AA2-4080-ADCB-6C7CE1759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Freeform 28">
              <a:extLst>
                <a:ext uri="{FF2B5EF4-FFF2-40B4-BE49-F238E27FC236}">
                  <a16:creationId xmlns:a16="http://schemas.microsoft.com/office/drawing/2014/main" id="{76F017FD-AF02-4E22-A564-5DCC93F53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9" name="Freeform 29">
              <a:extLst>
                <a:ext uri="{FF2B5EF4-FFF2-40B4-BE49-F238E27FC236}">
                  <a16:creationId xmlns:a16="http://schemas.microsoft.com/office/drawing/2014/main" id="{61F8A187-FAA8-4625-AC70-EE2C7499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" name="Freeform 30">
              <a:extLst>
                <a:ext uri="{FF2B5EF4-FFF2-40B4-BE49-F238E27FC236}">
                  <a16:creationId xmlns:a16="http://schemas.microsoft.com/office/drawing/2014/main" id="{6D431C21-669A-42BC-A2DF-9092CA729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" name="Freeform 31">
              <a:extLst>
                <a:ext uri="{FF2B5EF4-FFF2-40B4-BE49-F238E27FC236}">
                  <a16:creationId xmlns:a16="http://schemas.microsoft.com/office/drawing/2014/main" id="{D143DDDF-3A80-4C43-BBCF-8EC1280102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" name="Freeform 32">
              <a:extLst>
                <a:ext uri="{FF2B5EF4-FFF2-40B4-BE49-F238E27FC236}">
                  <a16:creationId xmlns:a16="http://schemas.microsoft.com/office/drawing/2014/main" id="{313BFF88-4BDD-4CC4-A514-C7D655779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Freeform 33">
              <a:extLst>
                <a:ext uri="{FF2B5EF4-FFF2-40B4-BE49-F238E27FC236}">
                  <a16:creationId xmlns:a16="http://schemas.microsoft.com/office/drawing/2014/main" id="{BA235B4A-F8AD-4C1E-9074-356253813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" name="Freeform 34">
              <a:extLst>
                <a:ext uri="{FF2B5EF4-FFF2-40B4-BE49-F238E27FC236}">
                  <a16:creationId xmlns:a16="http://schemas.microsoft.com/office/drawing/2014/main" id="{281D9204-5CB0-44D1-B01F-5FFF6B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" name="Freeform 35">
              <a:extLst>
                <a:ext uri="{FF2B5EF4-FFF2-40B4-BE49-F238E27FC236}">
                  <a16:creationId xmlns:a16="http://schemas.microsoft.com/office/drawing/2014/main" id="{4DD213C5-5C2A-403A-AAEF-E495E64AE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" name="Freeform 36">
              <a:extLst>
                <a:ext uri="{FF2B5EF4-FFF2-40B4-BE49-F238E27FC236}">
                  <a16:creationId xmlns:a16="http://schemas.microsoft.com/office/drawing/2014/main" id="{3D07FF46-5E32-4BEE-B85D-107AD341D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" name="Freeform 37">
              <a:extLst>
                <a:ext uri="{FF2B5EF4-FFF2-40B4-BE49-F238E27FC236}">
                  <a16:creationId xmlns:a16="http://schemas.microsoft.com/office/drawing/2014/main" id="{4E5AE900-6815-4A65-9A96-CA280B3A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8" name="Freeform 38">
              <a:extLst>
                <a:ext uri="{FF2B5EF4-FFF2-40B4-BE49-F238E27FC236}">
                  <a16:creationId xmlns:a16="http://schemas.microsoft.com/office/drawing/2014/main" id="{45EA57FC-ADA4-45DD-98E7-B0615C530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40" name="Rectangle 7239">
            <a:extLst>
              <a:ext uri="{FF2B5EF4-FFF2-40B4-BE49-F238E27FC236}">
                <a16:creationId xmlns:a16="http://schemas.microsoft.com/office/drawing/2014/main" id="{9FFA7C60-EEB5-45DC-B964-20A76F776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42" name="Freeform 11">
            <a:extLst>
              <a:ext uri="{FF2B5EF4-FFF2-40B4-BE49-F238E27FC236}">
                <a16:creationId xmlns:a16="http://schemas.microsoft.com/office/drawing/2014/main" id="{7D84F46B-82DB-461C-88AC-F6C66B59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5026" y="857250"/>
            <a:ext cx="1906231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 descr="A flag waving in the wind&#10;&#10;AI-generated content may be incorrect.">
            <a:extLst>
              <a:ext uri="{FF2B5EF4-FFF2-40B4-BE49-F238E27FC236}">
                <a16:creationId xmlns:a16="http://schemas.microsoft.com/office/drawing/2014/main" id="{F025A779-08D5-142F-2888-FCD9320E49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4630380" cy="82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2375" y="443110"/>
            <a:ext cx="75564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Россия — </a:t>
            </a:r>
            <a:b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</a:br>
            <a:r>
              <a:rPr lang="en-US" sz="37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самая</a:t>
            </a: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большая страна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2057850" y="2304031"/>
            <a:ext cx="3501509" cy="916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🌍 Два континента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2057849" y="309501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/3</a:t>
            </a:r>
            <a:r>
              <a:rPr lang="en-US" sz="3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 Европе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2057850" y="3743676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/3</a:t>
            </a:r>
            <a:r>
              <a:rPr lang="en-US" sz="3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 Азии</a:t>
            </a:r>
            <a:endParaRPr lang="en-US" sz="3600" dirty="0"/>
          </a:p>
        </p:txBody>
      </p:sp>
      <p:sp>
        <p:nvSpPr>
          <p:cNvPr id="7" name="Text 4"/>
          <p:cNvSpPr/>
          <p:nvPr/>
        </p:nvSpPr>
        <p:spPr>
          <a:xfrm>
            <a:off x="1962586" y="4918960"/>
            <a:ext cx="3501509" cy="916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00"/>
              </a:lnSpc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🕐</a:t>
            </a:r>
            <a:r>
              <a:rPr lang="ru-RU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11 часовых</a:t>
            </a:r>
            <a:b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поясов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ts val="3500"/>
              </a:lnSpc>
            </a:pP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2057850" y="5994522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одном конце вечер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2057847" y="667146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другом — утро</a:t>
            </a:r>
            <a:endParaRPr lang="en-US" sz="175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he Earth">
                <a:extLst>
                  <a:ext uri="{FF2B5EF4-FFF2-40B4-BE49-F238E27FC236}">
                    <a16:creationId xmlns:a16="http://schemas.microsoft.com/office/drawing/2014/main" id="{38776C07-DFE9-CE6B-93E6-FCDA9BB57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5009189"/>
                  </p:ext>
                </p:extLst>
              </p:nvPr>
            </p:nvGraphicFramePr>
            <p:xfrm>
              <a:off x="7325209" y="1547438"/>
              <a:ext cx="6397503" cy="653183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397503" cy="653183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796970" ay="1176727" az="65671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468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he Earth">
                <a:extLst>
                  <a:ext uri="{FF2B5EF4-FFF2-40B4-BE49-F238E27FC236}">
                    <a16:creationId xmlns:a16="http://schemas.microsoft.com/office/drawing/2014/main" id="{38776C07-DFE9-CE6B-93E6-FCDA9BB57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5209" y="1547438"/>
                <a:ext cx="6397503" cy="6531836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4" descr="Карта России с новыми территориями ЛНР и ДНР. Вектор. Есть незакрытые  контуры. Для печати нормально пойдет 2025 | ВКонтакте">
            <a:extLst>
              <a:ext uri="{FF2B5EF4-FFF2-40B4-BE49-F238E27FC236}">
                <a16:creationId xmlns:a16="http://schemas.microsoft.com/office/drawing/2014/main" id="{01B0F945-2A71-7087-21DD-A396A593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194" y="1"/>
            <a:ext cx="2933205" cy="181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0506B17D-476F-E74E-086F-F9E632BA9A58}"/>
              </a:ext>
            </a:extLst>
          </p:cNvPr>
          <p:cNvSpPr/>
          <p:nvPr/>
        </p:nvSpPr>
        <p:spPr>
          <a:xfrm>
            <a:off x="431464" y="425881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Евразия</a:t>
            </a:r>
            <a:endParaRPr lang="en-US" sz="360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B713AB51-5B03-F23D-D30D-463974E6AC64}"/>
              </a:ext>
            </a:extLst>
          </p:cNvPr>
          <p:cNvSpPr/>
          <p:nvPr/>
        </p:nvSpPr>
        <p:spPr>
          <a:xfrm>
            <a:off x="3112775" y="431577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3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Россия </a:t>
            </a:r>
            <a:r>
              <a:rPr lang="en-US" sz="3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</a:t>
            </a:r>
            <a:r>
              <a:rPr lang="ru-RU" sz="3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Евра</a:t>
            </a:r>
            <a:r>
              <a:rPr lang="en-US" sz="3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зии</a:t>
            </a:r>
            <a:r>
              <a:rPr lang="ru-RU" sz="3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36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D5EBCDF-B556-4750-0B25-A9FF035EA871}"/>
              </a:ext>
            </a:extLst>
          </p:cNvPr>
          <p:cNvSpPr/>
          <p:nvPr/>
        </p:nvSpPr>
        <p:spPr>
          <a:xfrm>
            <a:off x="2734176" y="4168779"/>
            <a:ext cx="283108" cy="467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2873587" y="2208628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Более 190 народов и </a:t>
            </a: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культур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32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живут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 </a:t>
            </a: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России</a:t>
            </a:r>
            <a:r>
              <a:rPr lang="ru-RU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0240612B-C67B-1E2C-68B2-9609045C8A39}"/>
              </a:ext>
            </a:extLst>
          </p:cNvPr>
          <p:cNvSpPr/>
          <p:nvPr/>
        </p:nvSpPr>
        <p:spPr>
          <a:xfrm>
            <a:off x="2683824" y="3392219"/>
            <a:ext cx="6282046" cy="3416300"/>
          </a:xfrm>
          <a:prstGeom prst="roundRect">
            <a:avLst>
              <a:gd name="adj" fmla="val 68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1C3845F2-7B7A-AB8C-9541-4A5F7B87E656}"/>
              </a:ext>
            </a:extLst>
          </p:cNvPr>
          <p:cNvSpPr/>
          <p:nvPr/>
        </p:nvSpPr>
        <p:spPr>
          <a:xfrm>
            <a:off x="2873586" y="366880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Русский язык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это мост, </a:t>
            </a:r>
            <a:endParaRPr lang="ru-RU" sz="32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который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соединяет </a:t>
            </a: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миллионы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32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людей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 </a:t>
            </a: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огромной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32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территории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нашей</a:t>
            </a:r>
            <a:r>
              <a:rPr lang="en-US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страны</a:t>
            </a:r>
            <a:r>
              <a:rPr lang="ru-RU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br>
              <a:rPr lang="ru-RU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ru-RU" sz="3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 </a:t>
            </a:r>
            <a:r>
              <a:rPr lang="ru-RU" sz="3200" dirty="0">
                <a:solidFill>
                  <a:srgbClr val="272525"/>
                </a:solidFill>
                <a:highlight>
                  <a:srgbClr val="00FFFF"/>
                </a:highlight>
                <a:latin typeface="Inter" pitchFamily="34" charset="0"/>
                <a:ea typeface="Inter" pitchFamily="34" charset="-122"/>
                <a:cs typeface="Inter" pitchFamily="34" charset="-120"/>
              </a:rPr>
              <a:t>государственный язык.</a:t>
            </a:r>
            <a:endParaRPr lang="en-US" sz="3200" dirty="0">
              <a:highlight>
                <a:srgbClr val="00FFFF"/>
              </a:highlight>
            </a:endParaRPr>
          </a:p>
        </p:txBody>
      </p:sp>
      <p:pic>
        <p:nvPicPr>
          <p:cNvPr id="5" name="Picture 4" descr="A group of people wearing different clothes&#10;&#10;AI-generated content may be incorrect.">
            <a:extLst>
              <a:ext uri="{FF2B5EF4-FFF2-40B4-BE49-F238E27FC236}">
                <a16:creationId xmlns:a16="http://schemas.microsoft.com/office/drawing/2014/main" id="{50FCC762-F0E9-D13E-3846-DD8F87CFE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143" y="0"/>
            <a:ext cx="5484257" cy="8229600"/>
          </a:xfrm>
          <a:prstGeom prst="rect">
            <a:avLst/>
          </a:prstGeom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A88D8FAB-371E-3F2C-7FEE-1B73E241691E}"/>
              </a:ext>
            </a:extLst>
          </p:cNvPr>
          <p:cNvSpPr/>
          <p:nvPr/>
        </p:nvSpPr>
        <p:spPr>
          <a:xfrm>
            <a:off x="2873586" y="1263526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4400" b="1" dirty="0">
                <a:latin typeface="Inter" pitchFamily="34" charset="0"/>
                <a:ea typeface="Inter" pitchFamily="34" charset="-122"/>
                <a:cs typeface="Inter" pitchFamily="34" charset="-120"/>
              </a:rPr>
              <a:t>Русский язык</a:t>
            </a:r>
            <a:endParaRPr lang="en-US" sz="4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1084" y="505183"/>
            <a:ext cx="10248543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Центр России: Москва и Санкт-Петербург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907256" y="1465183"/>
            <a:ext cx="6407944" cy="1899880"/>
          </a:xfrm>
          <a:prstGeom prst="roundRect">
            <a:avLst>
              <a:gd name="adj" fmla="val 501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164550" y="2266953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Столица России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64550" y="2816008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Леса, поля, реки вокруг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550884" y="1465183"/>
            <a:ext cx="6408063" cy="1899880"/>
          </a:xfrm>
          <a:prstGeom prst="roundRect">
            <a:avLst>
              <a:gd name="adj" fmla="val 501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685842" y="1672413"/>
            <a:ext cx="3069074" cy="38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7829669" y="2233671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«Северная Венеция»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829668" y="2845415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Много рек и каналов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1051084" y="521041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1051084" y="5718572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1051084" y="3457159"/>
            <a:ext cx="5593948" cy="4723462"/>
          </a:xfrm>
          <a:prstGeom prst="roundRect">
            <a:avLst>
              <a:gd name="adj" fmla="val 68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7685842" y="521041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7685842" y="5718572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8" name="Picture 17" descr="A road with a large building&#10;&#10;AI-generated content may be incorrect.">
            <a:extLst>
              <a:ext uri="{FF2B5EF4-FFF2-40B4-BE49-F238E27FC236}">
                <a16:creationId xmlns:a16="http://schemas.microsoft.com/office/drawing/2014/main" id="{369FEEF5-E910-4905-FB3E-0005FE8F9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3" y="3642762"/>
            <a:ext cx="4362995" cy="4362995"/>
          </a:xfrm>
          <a:prstGeom prst="rect">
            <a:avLst/>
          </a:prstGeom>
        </p:spPr>
      </p:pic>
      <p:sp>
        <p:nvSpPr>
          <p:cNvPr id="19" name="Shape 12">
            <a:extLst>
              <a:ext uri="{FF2B5EF4-FFF2-40B4-BE49-F238E27FC236}">
                <a16:creationId xmlns:a16="http://schemas.microsoft.com/office/drawing/2014/main" id="{C1487904-5C07-3F0F-9CFC-17FD9C8475A6}"/>
              </a:ext>
            </a:extLst>
          </p:cNvPr>
          <p:cNvSpPr/>
          <p:nvPr/>
        </p:nvSpPr>
        <p:spPr>
          <a:xfrm>
            <a:off x="7979431" y="3457159"/>
            <a:ext cx="5593948" cy="4723462"/>
          </a:xfrm>
          <a:prstGeom prst="roundRect">
            <a:avLst>
              <a:gd name="adj" fmla="val 68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Picture 21" descr="A building next to a body of water&#10;&#10;AI-generated content may be incorrect.">
            <a:extLst>
              <a:ext uri="{FF2B5EF4-FFF2-40B4-BE49-F238E27FC236}">
                <a16:creationId xmlns:a16="http://schemas.microsoft.com/office/drawing/2014/main" id="{490D090C-DAE8-3DA8-1833-8E86FB048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65" y="4002477"/>
            <a:ext cx="5432479" cy="3638563"/>
          </a:xfrm>
          <a:prstGeom prst="rect">
            <a:avLst/>
          </a:prstGeom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id="{0588B8F0-D0FE-C7BD-032C-201C68C541DD}"/>
              </a:ext>
            </a:extLst>
          </p:cNvPr>
          <p:cNvSpPr/>
          <p:nvPr/>
        </p:nvSpPr>
        <p:spPr>
          <a:xfrm>
            <a:off x="1286589" y="1672413"/>
            <a:ext cx="2977039" cy="38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🏛️ </a:t>
            </a:r>
            <a:r>
              <a:rPr lang="ru-RU" sz="2300" b="1" dirty="0"/>
              <a:t>Москва</a:t>
            </a:r>
            <a:endParaRPr lang="en-US" sz="2300" b="1" dirty="0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EE19FAAD-EF6D-1261-FB80-EC3B538CF5A9}"/>
              </a:ext>
            </a:extLst>
          </p:cNvPr>
          <p:cNvSpPr/>
          <p:nvPr/>
        </p:nvSpPr>
        <p:spPr>
          <a:xfrm>
            <a:off x="7820800" y="1670880"/>
            <a:ext cx="3069074" cy="38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🌉 </a:t>
            </a:r>
            <a:r>
              <a:rPr lang="ru-RU" sz="2300" b="1" dirty="0"/>
              <a:t>Санкт-Петербург</a:t>
            </a:r>
            <a:endParaRPr lang="en-US" sz="23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5A45EC-D0D9-76D7-D2E3-676BE41E11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68" t="27141" r="11072" b="9261"/>
          <a:stretch/>
        </p:blipFill>
        <p:spPr>
          <a:xfrm>
            <a:off x="64932" y="0"/>
            <a:ext cx="14750974" cy="83284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74321"/>
            <a:ext cx="3421818" cy="7966349"/>
            <a:chOff x="2487613" y="285750"/>
            <a:chExt cx="2428875" cy="5654676"/>
          </a:xfrm>
        </p:grpSpPr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661" y="-943"/>
            <a:ext cx="2828008" cy="8224846"/>
            <a:chOff x="6627813" y="194833"/>
            <a:chExt cx="1952625" cy="5678918"/>
          </a:xfrm>
        </p:grpSpPr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2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5188572"/>
            <a:ext cx="2093582" cy="93430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FA94DED7-0A28-4AD9-8747-E9411322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4626742" cy="8229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6F175609-91A3-416E-BC3D-7548FDE02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144" y="-1"/>
            <a:ext cx="14648688" cy="8229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A3B0D54-9DF0-4FF8-A0AA-B4234DF3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5567680" cy="82296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733A267C-443A-2DE3-202E-826B4A783B7E}"/>
              </a:ext>
            </a:extLst>
          </p:cNvPr>
          <p:cNvSpPr/>
          <p:nvPr/>
        </p:nvSpPr>
        <p:spPr>
          <a:xfrm>
            <a:off x="648334" y="2155018"/>
            <a:ext cx="4534644" cy="37377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rgbClr val="FEFFFF"/>
                </a:solidFill>
                <a:latin typeface="+mj-lt"/>
                <a:ea typeface="+mj-ea"/>
                <a:cs typeface="+mj-cs"/>
              </a:rPr>
              <a:t>Белые ночи в Санкт-Петербурге</a:t>
            </a:r>
            <a:endParaRPr lang="en-US" sz="4800">
              <a:solidFill>
                <a:srgbClr val="FE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7" name="Picture 46" descr="A sailboat with red sails on water&#10;&#10;AI-generated content may be incorrect.">
            <a:extLst>
              <a:ext uri="{FF2B5EF4-FFF2-40B4-BE49-F238E27FC236}">
                <a16:creationId xmlns:a16="http://schemas.microsoft.com/office/drawing/2014/main" id="{EE30791F-B28D-8078-B1CB-AAF04980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5" t="3237" r="25096" b="-1"/>
          <a:stretch>
            <a:fillRect/>
          </a:stretch>
        </p:blipFill>
        <p:spPr>
          <a:xfrm>
            <a:off x="5567678" y="10"/>
            <a:ext cx="9062720" cy="8229590"/>
          </a:xfrm>
          <a:prstGeom prst="rect">
            <a:avLst/>
          </a:prstGeom>
        </p:spPr>
      </p:pic>
      <p:sp>
        <p:nvSpPr>
          <p:cNvPr id="90" name="Freeform 5">
            <a:extLst>
              <a:ext uri="{FF2B5EF4-FFF2-40B4-BE49-F238E27FC236}">
                <a16:creationId xmlns:a16="http://schemas.microsoft.com/office/drawing/2014/main" id="{64D236DE-BD07-488F-B236-DDEEFFF7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39608"/>
            <a:ext cx="6484826" cy="1028456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77823-9377-CB8E-0C56-B021B2EA9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64" t="27951" r="10676" b="10154"/>
          <a:stretch/>
        </p:blipFill>
        <p:spPr>
          <a:xfrm>
            <a:off x="-12802" y="26765"/>
            <a:ext cx="14610541" cy="822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9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73979" y="1827678"/>
            <a:ext cx="75564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Северное</a:t>
            </a: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7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си</a:t>
            </a:r>
            <a:r>
              <a:rPr lang="ru-RU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я</a:t>
            </a:r>
            <a:r>
              <a:rPr lang="en-US" sz="37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ние</a:t>
            </a: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— чудо природы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315200" y="393334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6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Где можно увидеть?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7315199" y="449312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2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Зимой на </a:t>
            </a:r>
            <a:r>
              <a:rPr lang="en-US" sz="28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севере</a:t>
            </a:r>
            <a:r>
              <a:rPr lang="en-US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России</a:t>
            </a:r>
            <a:r>
              <a:rPr lang="ru-RU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</a:p>
          <a:p>
            <a:pPr marL="0" indent="0" algn="l">
              <a:lnSpc>
                <a:spcPct val="200000"/>
              </a:lnSpc>
              <a:buNone/>
            </a:pPr>
            <a:r>
              <a:rPr lang="ru-RU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Туристы обычно ездят </a:t>
            </a:r>
            <a:br>
              <a:rPr lang="ru-RU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ru-RU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Мурманск, чтобы его увидеть.</a:t>
            </a:r>
            <a:endParaRPr lang="en-US" sz="2800" dirty="0"/>
          </a:p>
        </p:txBody>
      </p:sp>
      <p:pic>
        <p:nvPicPr>
          <p:cNvPr id="5122" name="Picture 2" descr="Где в России можно увидеть северное сияние 2025–2026">
            <a:extLst>
              <a:ext uri="{FF2B5EF4-FFF2-40B4-BE49-F238E27FC236}">
                <a16:creationId xmlns:a16="http://schemas.microsoft.com/office/drawing/2014/main" id="{2D3F9349-5C6B-F39B-3DDA-61CE75FA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676"/>
            <a:ext cx="6789906" cy="84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CB88E277-DE83-5ECA-9741-E3FE78D85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906" y="1189741"/>
            <a:ext cx="7840494" cy="171971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Северное сияние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9279"/>
            <a:ext cx="4763333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Животные севера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044309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3044309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3044309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3044309"/>
            <a:ext cx="3120866" cy="3120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F8BE3-B336-9A58-41B8-B204986290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406" t="26407" r="10714" b="10101"/>
          <a:stretch/>
        </p:blipFill>
        <p:spPr>
          <a:xfrm>
            <a:off x="0" y="0"/>
            <a:ext cx="1471976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13729"/>
            <a:ext cx="5836682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Юг России: Субтропики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93790" y="3376136"/>
            <a:ext cx="3501509" cy="916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🌴 Тепло круглый год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93790" y="451901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Сочи растут пальмы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085993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Люди купаются в Чёрном море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321" y="3376136"/>
            <a:ext cx="3501509" cy="916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🍇 Что растёт </a:t>
            </a:r>
            <a:r>
              <a:rPr lang="en-US" sz="2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</a:t>
            </a: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юге</a:t>
            </a:r>
            <a:r>
              <a:rPr lang="en-US" sz="28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?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4856321" y="4519017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Виноград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856321" y="4961215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Арбузы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56321" y="540341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Персики</a:t>
            </a:r>
            <a:endParaRPr lang="en-US" sz="17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5A572D-3EBB-F1DA-5F27-7DCD1061D9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06" t="26899" r="10795" b="10823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299483" y="4166383"/>
            <a:ext cx="9139833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Озеро Байкал — жемчужина Сибири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1476354" y="4876562"/>
            <a:ext cx="4196358" cy="2247186"/>
          </a:xfrm>
          <a:prstGeom prst="roundRect">
            <a:avLst>
              <a:gd name="adj" fmla="val 423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710788" y="511099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5298043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710788" y="601825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1642 метра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1710788" y="652641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Самое глубокое озеро в мире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8957689" y="4876562"/>
            <a:ext cx="4196358" cy="2247186"/>
          </a:xfrm>
          <a:prstGeom prst="roundRect">
            <a:avLst>
              <a:gd name="adj" fmla="val 423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6"/>
          <p:cNvSpPr/>
          <p:nvPr/>
        </p:nvSpPr>
        <p:spPr>
          <a:xfrm>
            <a:off x="9192123" y="511099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7EB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562" y="5298043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192123" y="601825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20% запасов</a:t>
            </a:r>
            <a:endParaRPr lang="en-US" sz="2300" dirty="0"/>
          </a:p>
        </p:txBody>
      </p:sp>
      <p:sp>
        <p:nvSpPr>
          <p:cNvPr id="13" name="Text 8"/>
          <p:cNvSpPr/>
          <p:nvPr/>
        </p:nvSpPr>
        <p:spPr>
          <a:xfrm>
            <a:off x="9192123" y="652641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Пресной воды всего мира</a:t>
            </a:r>
            <a:endParaRPr lang="en-US" sz="17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61734" y="5298043"/>
            <a:ext cx="306110" cy="306110"/>
          </a:xfrm>
          <a:prstGeom prst="rect">
            <a:avLst/>
          </a:prstGeom>
        </p:spPr>
      </p:pic>
      <p:pic>
        <p:nvPicPr>
          <p:cNvPr id="23" name="Picture 22" descr="Bubbles in the water&#10;&#10;AI-generated content may be incorrect.">
            <a:extLst>
              <a:ext uri="{FF2B5EF4-FFF2-40B4-BE49-F238E27FC236}">
                <a16:creationId xmlns:a16="http://schemas.microsoft.com/office/drawing/2014/main" id="{14EE48C4-1BB2-53A7-BAE9-811D615FD6E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-1535136"/>
            <a:ext cx="14630400" cy="55867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A02CAA-EE8F-D32D-C9F4-3753818A186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5567" t="24820" r="10715" b="9523"/>
          <a:stretch/>
        </p:blipFill>
        <p:spPr>
          <a:xfrm>
            <a:off x="0" y="-188383"/>
            <a:ext cx="14630400" cy="84800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587</TotalTime>
  <Words>288</Words>
  <Application>Microsoft Macintosh PowerPoint</Application>
  <PresentationFormat>Произвольный</PresentationFormat>
  <Paragraphs>85</Paragraphs>
  <Slides>16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Inter</vt:lpstr>
      <vt:lpstr>Century Gothic</vt:lpstr>
      <vt:lpstr>Wingdings 3</vt:lpstr>
      <vt:lpstr>Petrona Bold</vt:lpstr>
      <vt:lpstr>Wisp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mocta</dc:creator>
  <cp:lastModifiedBy>Любовь Сираждинова</cp:lastModifiedBy>
  <cp:revision>11</cp:revision>
  <dcterms:created xsi:type="dcterms:W3CDTF">2025-11-11T21:52:42Z</dcterms:created>
  <dcterms:modified xsi:type="dcterms:W3CDTF">2025-12-02T20:16:51Z</dcterms:modified>
</cp:coreProperties>
</file>