
<file path=[Content_Types].xml><?xml version="1.0" encoding="utf-8"?>
<Types xmlns="http://schemas.openxmlformats.org/package/2006/content-types">
  <Default Extension="png" ContentType="image/png"/>
  <Default Extension="mp3" ContentType="audio/mpe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384" r:id="rId3"/>
    <p:sldId id="387" r:id="rId4"/>
    <p:sldId id="402" r:id="rId5"/>
    <p:sldId id="403" r:id="rId6"/>
    <p:sldId id="407" r:id="rId7"/>
    <p:sldId id="385" r:id="rId8"/>
    <p:sldId id="386" r:id="rId9"/>
    <p:sldId id="390" r:id="rId10"/>
    <p:sldId id="388" r:id="rId11"/>
    <p:sldId id="389" r:id="rId12"/>
    <p:sldId id="397" r:id="rId13"/>
    <p:sldId id="392" r:id="rId14"/>
    <p:sldId id="394" r:id="rId15"/>
    <p:sldId id="393" r:id="rId16"/>
    <p:sldId id="396" r:id="rId17"/>
    <p:sldId id="399" r:id="rId18"/>
    <p:sldId id="395" r:id="rId19"/>
    <p:sldId id="381" r:id="rId20"/>
    <p:sldId id="258" r:id="rId21"/>
    <p:sldId id="355" r:id="rId22"/>
    <p:sldId id="398" r:id="rId23"/>
    <p:sldId id="358" r:id="rId24"/>
    <p:sldId id="356" r:id="rId25"/>
    <p:sldId id="371" r:id="rId26"/>
    <p:sldId id="383" r:id="rId27"/>
    <p:sldId id="382" r:id="rId28"/>
    <p:sldId id="401" r:id="rId29"/>
    <p:sldId id="400" r:id="rId30"/>
    <p:sldId id="405" r:id="rId31"/>
    <p:sldId id="406" r:id="rId3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4D46F824-41DD-407F-BB63-FE6B1681E24F}">
          <p14:sldIdLst>
            <p14:sldId id="256"/>
            <p14:sldId id="384"/>
            <p14:sldId id="387"/>
            <p14:sldId id="402"/>
            <p14:sldId id="403"/>
            <p14:sldId id="407"/>
            <p14:sldId id="385"/>
            <p14:sldId id="386"/>
            <p14:sldId id="390"/>
            <p14:sldId id="388"/>
            <p14:sldId id="389"/>
            <p14:sldId id="397"/>
            <p14:sldId id="392"/>
            <p14:sldId id="394"/>
            <p14:sldId id="393"/>
            <p14:sldId id="396"/>
            <p14:sldId id="399"/>
            <p14:sldId id="395"/>
            <p14:sldId id="381"/>
            <p14:sldId id="258"/>
            <p14:sldId id="355"/>
            <p14:sldId id="398"/>
            <p14:sldId id="358"/>
            <p14:sldId id="356"/>
            <p14:sldId id="371"/>
            <p14:sldId id="383"/>
            <p14:sldId id="382"/>
          </p14:sldIdLst>
        </p14:section>
        <p14:section name="Раздел без заголовка" id="{E936458A-F926-4995-9827-D2ACD52B413D}">
          <p14:sldIdLst>
            <p14:sldId id="401"/>
            <p14:sldId id="400"/>
            <p14:sldId id="405"/>
            <p14:sldId id="406"/>
          </p14:sldIdLst>
        </p14:section>
        <p14:section name="Раздел без заголовка" id="{119607C4-8FF9-4466-A286-01B199D87F24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FF69AF-0F85-4772-93B5-DEB0CEF2B2AF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AA199-53FF-4950-A055-42E575E5722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45289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155358E-4E1D-FC79-D5F8-96A44CCFC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7976E3B-FEE4-6BB5-C9AA-D2342F720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0C3DCA2-781B-AE59-1769-FD6EB30E7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8816CFC-0F9C-060E-9037-E1831B179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27F5BFA-D691-D1BD-28C7-27642F59F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95930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F97160C-AA7F-75CB-0FBD-EB13567AF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702BD4F-F5FE-FB41-C655-7BD58EBD3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2F0EAB8B-A1C2-401A-8381-8BE3C6264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00D45B6-C2FD-8F0A-4935-79BBEA3EE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D4007B9-5795-5B42-84A7-F259E8B5A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95243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5501344-23D2-9274-92FF-0D46C2214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7C45C54-F7F9-8B18-895A-457716D2A1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B9A84E2-14AF-53D7-5CD2-1F16C265B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F8E6CEA-31B4-6B97-4C78-BBA716013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F904261-B3CF-93A3-BAAE-13E84411F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78657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3749017-A751-17AC-D58C-71B016FCD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6E8F5C6-F8F9-B58C-6D35-30FEF069FC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7BBEE566-7115-5080-0E59-52B416BB5E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D0FD5D59-97E3-2BAA-90EE-4B8BFF2ED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8DA57350-0D94-6579-3652-4CBB94552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FC312D03-3B02-AB98-6438-C0C608AB2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5333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237672E-8BF2-2AFC-8C69-4B2ABD6ED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30B0ABA6-2A71-9772-B0B8-A72737B53D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49D38436-C6F4-1052-45FE-9F09736DF1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88B99FCF-3DBA-64A5-0309-352A5117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981083FD-39CF-7A48-45E3-C5C7222A23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6EAED987-63C2-1A8F-2D87-A14E073D1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61A5C1E5-B49A-5BB9-7899-EA96D8FDD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20A225B9-07DB-05EA-2EDF-9B99BC2D5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19901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99D854B-A18D-FDB7-BA1F-7D7EA2607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0C33D38C-71A4-FD42-065D-02584DE11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96EDA172-A7D8-51CE-A9C4-4BAE1B69D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55E6489-679E-7834-0E77-C02CBCA25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7489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118E303A-1A0D-0440-8AB9-92F18BBCA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09C02550-BD63-6CA6-91D1-FB143D407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2141511-D846-0AF9-A78B-C90A228A7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45699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0D92C32-6C94-6E11-EA2C-4C144123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C7D3815-8CCC-8943-9251-3DE2DC548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424835CC-765B-B6C9-ED20-E76307F819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687F6CC6-766E-89BE-DBD2-A3F339FEA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A296C2C0-85BD-BE8F-4E12-AADFF02C4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5CEC8D7-C94A-8982-95B1-6EBF169A4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87558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D2D9ED-E250-4F1D-A0D3-DFBE0DDC8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D58B7D73-D399-7706-5C3F-CF9AF5C13F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6D2C1368-BA8A-4989-AB74-3DC9978488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5EC41053-09B9-1D21-6AE1-6D6F62EF3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6546831-5F25-1CA9-96C2-41702B237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757F0D99-FC00-2D46-0BA1-216459121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33356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C53841F-1010-1B10-AD8C-F9BBE3075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35C2336-FA5B-BCA4-17F8-84164FA30D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39CD214-E74E-3CD3-5FEE-E50BDC100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03BCFC3-73E4-D2D1-D803-D6A5B5B6C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177E0C4-3901-D902-44F6-687D59F81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06995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F8BBF27B-DA71-22A4-D9E4-5250419FD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368F86CC-3BC7-7D97-6885-8BA099171F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4374C3E5-3F7A-9953-6623-EA85FC41A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07C10C6-CF7A-2A04-47B6-12D77E3C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6589EA0-EC4F-FBAF-7D72-A2F5D6983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24595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68000" b="-6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3BBB467-47BA-0DF1-51C0-58A7C74F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CD5BAB83-1694-A2E0-279D-D464CF515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5B723ED7-C11C-BD69-4A30-C777D88AB1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B6CAA-6073-41DC-AD7B-C1304E772474}" type="datetimeFigureOut">
              <a:rPr lang="ru-RU" smtClean="0"/>
              <a:t>28.11.2025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E0B88527-CBD4-9D59-8DC3-89E4ADA42A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1A698F4-9111-807D-3714-CB85662F96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40A03-3900-4856-98CC-E928E9CA1C2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9970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wmv"/><Relationship Id="rId1" Type="http://schemas.microsoft.com/office/2007/relationships/media" Target="../media/media6.wmv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43.png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44.pn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20E480-D020-1C55-ADC5-6D2BFFC4C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968" y="1089026"/>
            <a:ext cx="11295962" cy="5724404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4F6C502-B849-6E1B-A7E1-9F914B7CCD39}"/>
              </a:ext>
            </a:extLst>
          </p:cNvPr>
          <p:cNvSpPr/>
          <p:nvPr/>
        </p:nvSpPr>
        <p:spPr>
          <a:xfrm>
            <a:off x="177799" y="44571"/>
            <a:ext cx="6489579" cy="896124"/>
          </a:xfrm>
          <a:prstGeom prst="rect">
            <a:avLst/>
          </a:prstGeom>
          <a:solidFill>
            <a:srgbClr val="0079C1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 descr="Изображение выглядит как Графика, графический дизайн, Шрифт, графическая вставка&#10;&#10;Автоматически созданное описание">
            <a:extLst>
              <a:ext uri="{FF2B5EF4-FFF2-40B4-BE49-F238E27FC236}">
                <a16:creationId xmlns:a16="http://schemas.microsoft.com/office/drawing/2014/main" id="{8FE24A43-B7C2-BB28-BE63-333D1260F28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4627" y="425741"/>
            <a:ext cx="1532710" cy="514953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1C66B245-4CF8-E48C-FA56-1CA4DB0BE450}"/>
              </a:ext>
            </a:extLst>
          </p:cNvPr>
          <p:cNvSpPr/>
          <p:nvPr/>
        </p:nvSpPr>
        <p:spPr>
          <a:xfrm>
            <a:off x="12014200" y="1250950"/>
            <a:ext cx="177800" cy="4356100"/>
          </a:xfrm>
          <a:prstGeom prst="rect">
            <a:avLst/>
          </a:prstGeom>
          <a:solidFill>
            <a:srgbClr val="0079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D6F65AB-2B8C-5464-E56B-65400F757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00565" y="327274"/>
            <a:ext cx="2076387" cy="7617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67550B7-F141-84B7-29C8-901D136B7122}"/>
              </a:ext>
            </a:extLst>
          </p:cNvPr>
          <p:cNvSpPr txBox="1"/>
          <p:nvPr/>
        </p:nvSpPr>
        <p:spPr>
          <a:xfrm>
            <a:off x="482600" y="237815"/>
            <a:ext cx="506270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800" b="1" cap="all">
                <a:solidFill>
                  <a:schemeClr val="bg1"/>
                </a:solidFill>
                <a:latin typeface="Calibri" panose="020F0502020204030204" pitchFamily="34" charset="0"/>
              </a:rPr>
              <a:t>Русская </a:t>
            </a:r>
            <a:r>
              <a:rPr lang="ru-RU" sz="2800" b="1" cap="all" dirty="0">
                <a:solidFill>
                  <a:schemeClr val="bg1"/>
                </a:solidFill>
                <a:latin typeface="Calibri" panose="020F0502020204030204" pitchFamily="34" charset="0"/>
              </a:rPr>
              <a:t>культура</a:t>
            </a:r>
          </a:p>
        </p:txBody>
      </p:sp>
    </p:spTree>
    <p:extLst>
      <p:ext uri="{BB962C8B-B14F-4D97-AF65-F5344CB8AC3E}">
        <p14:creationId xmlns:p14="http://schemas.microsoft.com/office/powerpoint/2010/main" val="14586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6B9230F-4B82-497F-A7C1-314B24CB2203}"/>
              </a:ext>
            </a:extLst>
          </p:cNvPr>
          <p:cNvSpPr/>
          <p:nvPr/>
        </p:nvSpPr>
        <p:spPr>
          <a:xfrm>
            <a:off x="537328" y="433633"/>
            <a:ext cx="1155726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/>
              <a:t>Культура России составляет большую часть русского нематериального наследия. Она объединяет традиции многочисленных народов Руси, отражает исторические события, географические особенности, влияние других культур и мировоззрений.</a:t>
            </a:r>
          </a:p>
          <a:p>
            <a:r>
              <a:rPr lang="ru-RU" sz="2400" dirty="0"/>
              <a:t> 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39596DE-8408-48A1-B3BD-96AB934FC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5827" y="1910964"/>
            <a:ext cx="4541914" cy="303607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82E9E10-073F-4369-961A-D0E088F21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760" y="3033540"/>
            <a:ext cx="5086240" cy="339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789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>
            <a:extLst>
              <a:ext uri="{FF2B5EF4-FFF2-40B4-BE49-F238E27FC236}">
                <a16:creationId xmlns:a16="http://schemas.microsoft.com/office/drawing/2014/main" id="{9221A1AC-9280-4F8C-9EE2-CE5269F5AE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3141" y="1063184"/>
            <a:ext cx="4133446" cy="4090771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62BF0F2E-5DE0-4C79-91E7-F85F0C548AAF}"/>
              </a:ext>
            </a:extLst>
          </p:cNvPr>
          <p:cNvSpPr/>
          <p:nvPr/>
        </p:nvSpPr>
        <p:spPr>
          <a:xfrm>
            <a:off x="4494590" y="293743"/>
            <a:ext cx="58654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400" dirty="0"/>
              <a:t>Петр Ильич Чайковский</a:t>
            </a:r>
          </a:p>
        </p:txBody>
      </p:sp>
      <p:pic>
        <p:nvPicPr>
          <p:cNvPr id="6" name="Чайковский - Вальс цветов (Щелкунчик)">
            <a:hlinkClick r:id="" action="ppaction://media"/>
            <a:extLst>
              <a:ext uri="{FF2B5EF4-FFF2-40B4-BE49-F238E27FC236}">
                <a16:creationId xmlns:a16="http://schemas.microsoft.com/office/drawing/2014/main" id="{B28F25D6-7701-4C35-8793-4ED09687A5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05996" y="1516668"/>
            <a:ext cx="406400" cy="406400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D6D1BC-10B5-44E8-984E-99CF271A56AA}"/>
              </a:ext>
            </a:extLst>
          </p:cNvPr>
          <p:cNvSpPr/>
          <p:nvPr/>
        </p:nvSpPr>
        <p:spPr>
          <a:xfrm>
            <a:off x="7550870" y="1395167"/>
            <a:ext cx="3893270" cy="5279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Вальс цветов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3F965B3-0FD1-4375-8AC6-126FD748A4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605715"/>
            <a:ext cx="5822185" cy="387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926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3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B578F26-C39F-4E3F-9500-69674B4A8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Современная музыка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33B781B1-30AF-48C4-83F3-6B078107A9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60036" y="1690687"/>
            <a:ext cx="3204574" cy="4814383"/>
          </a:xfrm>
          <a:prstGeom prst="rect">
            <a:avLst/>
          </a:prstGeom>
        </p:spPr>
      </p:pic>
      <p:pic>
        <p:nvPicPr>
          <p:cNvPr id="5" name="kipelov-ya-svoboden-mp3">
            <a:hlinkClick r:id="" action="ppaction://media"/>
            <a:extLst>
              <a:ext uri="{FF2B5EF4-FFF2-40B4-BE49-F238E27FC236}">
                <a16:creationId xmlns:a16="http://schemas.microsoft.com/office/drawing/2014/main" id="{D8CC764F-5FD8-4EDF-B22F-A43A42CB1A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5221301" y="1780518"/>
            <a:ext cx="3498491" cy="349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7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>
            <a:extLst>
              <a:ext uri="{FF2B5EF4-FFF2-40B4-BE49-F238E27FC236}">
                <a16:creationId xmlns:a16="http://schemas.microsoft.com/office/drawing/2014/main" id="{79B71EA6-125E-4570-B4F7-9695E91B4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702638" y="223068"/>
            <a:ext cx="5801784" cy="4351338"/>
          </a:xfrm>
          <a:prstGeom prst="rect">
            <a:avLst/>
          </a:prstGeom>
        </p:spPr>
      </p:pic>
      <p:pic>
        <p:nvPicPr>
          <p:cNvPr id="5" name="kino-v-coj-gruppa-krovi-mp3">
            <a:hlinkClick r:id="" action="ppaction://media"/>
            <a:extLst>
              <a:ext uri="{FF2B5EF4-FFF2-40B4-BE49-F238E27FC236}">
                <a16:creationId xmlns:a16="http://schemas.microsoft.com/office/drawing/2014/main" id="{7DB6895C-5AA8-4718-8718-26D760138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66350" y="2335653"/>
            <a:ext cx="2698259" cy="269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34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0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АлисА - Трасса Е-95 HQ (Дурень) Москва - Питер (256  kbps)">
            <a:hlinkClick r:id="" action="ppaction://media"/>
            <a:extLst>
              <a:ext uri="{FF2B5EF4-FFF2-40B4-BE49-F238E27FC236}">
                <a16:creationId xmlns:a16="http://schemas.microsoft.com/office/drawing/2014/main" id="{D28175C3-6E74-480C-93BC-80EAE3B95736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2045" y="242348"/>
            <a:ext cx="2537905" cy="2537905"/>
          </a:xfr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B863A8A-16B7-4193-B579-91ED4EE82B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2925" y="1489436"/>
            <a:ext cx="6483371" cy="485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80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8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F0F72BC-C076-4520-BE58-3B9008040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76860" cy="766091"/>
          </a:xfrm>
        </p:spPr>
        <p:txBody>
          <a:bodyPr/>
          <a:lstStyle/>
          <a:p>
            <a:r>
              <a:rPr lang="ru-RU" dirty="0"/>
              <a:t>Большой театр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481E410E-F30E-4487-977D-622D08AA69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5465" y="1458278"/>
            <a:ext cx="7544152" cy="503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696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F753E03-A698-479D-9D2E-A09382E68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Современный театр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050DE0F2-8F1E-4089-A0F1-B30948CC94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33002" y="2358279"/>
            <a:ext cx="4925995" cy="3286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10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86D64B2-0B21-47DE-B31C-F79972146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278" y="208404"/>
            <a:ext cx="7888908" cy="1237595"/>
          </a:xfrm>
          <a:prstGeom prst="rect">
            <a:avLst/>
          </a:prstGeom>
        </p:spPr>
      </p:pic>
      <p:pic>
        <p:nvPicPr>
          <p:cNvPr id="5" name="Объект 4">
            <a:extLst>
              <a:ext uri="{FF2B5EF4-FFF2-40B4-BE49-F238E27FC236}">
                <a16:creationId xmlns:a16="http://schemas.microsoft.com/office/drawing/2014/main" id="{0F91092A-2C47-4221-8CF5-63D468E35D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27125"/>
            <a:ext cx="3049588" cy="3773488"/>
          </a:xfrm>
          <a:prstGeom prst="rect">
            <a:avLst/>
          </a:prstGeom>
          <a:solidFill>
            <a:srgbClr val="FFFFFF">
              <a:alpha val="45097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Рисунок 6">
            <a:extLst>
              <a:ext uri="{FF2B5EF4-FFF2-40B4-BE49-F238E27FC236}">
                <a16:creationId xmlns:a16="http://schemas.microsoft.com/office/drawing/2014/main" id="{10E101A4-8E8C-494B-8BDF-8B4D6C7EA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2133903"/>
            <a:ext cx="3049587" cy="457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977549E-18F4-48A1-B6C4-D6E9E92BC5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1781" y="1231390"/>
            <a:ext cx="3453698" cy="479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521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4">
            <a:extLst>
              <a:ext uri="{FF2B5EF4-FFF2-40B4-BE49-F238E27FC236}">
                <a16:creationId xmlns:a16="http://schemas.microsoft.com/office/drawing/2014/main" id="{55636E45-9DC8-406D-8993-3409B12A89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522" y="2357871"/>
            <a:ext cx="3057525" cy="4235008"/>
          </a:xfr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64FA89E-B418-4B09-9A9B-EA38ED3E9D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4114" y="85117"/>
            <a:ext cx="3773751" cy="479796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8859150-70B6-428C-9CCD-B113A2C7B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047" y="780891"/>
            <a:ext cx="4703916" cy="5296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9648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>
            <a:extLst>
              <a:ext uri="{FF2B5EF4-FFF2-40B4-BE49-F238E27FC236}">
                <a16:creationId xmlns:a16="http://schemas.microsoft.com/office/drawing/2014/main" id="{2FBFB474-DD16-443F-9CA6-395DC771B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882" y="370729"/>
            <a:ext cx="5160717" cy="336228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FFFB3A1-E646-44CD-9313-C4D65DCDC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6574" y="2690463"/>
            <a:ext cx="3118254" cy="405643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7020806-2C6C-4339-B7A9-7033EA557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4828" y="370729"/>
            <a:ext cx="4127350" cy="279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707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>
            <a:extLst>
              <a:ext uri="{FF2B5EF4-FFF2-40B4-BE49-F238E27FC236}">
                <a16:creationId xmlns:a16="http://schemas.microsoft.com/office/drawing/2014/main" id="{BB12A1DA-68CA-4607-8FB0-19CE62CC28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341710"/>
            <a:ext cx="5566130" cy="315800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C435CFC-012F-464C-9A20-C6079D73F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25" y="1630524"/>
            <a:ext cx="4797968" cy="35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061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58EFBD2-8C5F-4C24-BAEE-AACA2767B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188" y="0"/>
            <a:ext cx="10515600" cy="1325563"/>
          </a:xfrm>
        </p:spPr>
        <p:txBody>
          <a:bodyPr/>
          <a:lstStyle/>
          <a:p>
            <a:r>
              <a:rPr lang="ru-RU" dirty="0"/>
              <a:t>музеи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790C0C44-CD12-44D6-8C31-37DD65C095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524" y="1419807"/>
            <a:ext cx="5061558" cy="343485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A5B9DAC-C9DB-4D63-9719-F47D8346C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024" y="2291529"/>
            <a:ext cx="5407621" cy="367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18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610AC0E-7462-4009-947E-9D274F9B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Москва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92AE60A-91BB-49ED-B84D-29EF9F6D0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9444" y="0"/>
            <a:ext cx="6689897" cy="4538451"/>
          </a:xfrm>
          <a:prstGeom prst="rect">
            <a:avLst/>
          </a:prstGeom>
        </p:spPr>
      </p:pic>
      <p:pic>
        <p:nvPicPr>
          <p:cNvPr id="4" name="Объект 3">
            <a:extLst>
              <a:ext uri="{FF2B5EF4-FFF2-40B4-BE49-F238E27FC236}">
                <a16:creationId xmlns:a16="http://schemas.microsoft.com/office/drawing/2014/main" id="{1D4C64E1-104E-4006-A466-3F44CBDF8A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971" y="2269225"/>
            <a:ext cx="6328643" cy="4292371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EBD1391B-82D1-4E25-8BA3-79781BB3E54A}"/>
              </a:ext>
            </a:extLst>
          </p:cNvPr>
          <p:cNvSpPr/>
          <p:nvPr/>
        </p:nvSpPr>
        <p:spPr>
          <a:xfrm>
            <a:off x="7378581" y="5088358"/>
            <a:ext cx="4470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/>
              <a:t>Площадь	2561,5[3] км²</a:t>
            </a:r>
          </a:p>
          <a:p>
            <a:r>
              <a:rPr lang="ru-RU" sz="2400" dirty="0"/>
              <a:t>Население	↗13 274 285[4] человек (2025)</a:t>
            </a:r>
          </a:p>
        </p:txBody>
      </p:sp>
    </p:spTree>
    <p:extLst>
      <p:ext uri="{BB962C8B-B14F-4D97-AF65-F5344CB8AC3E}">
        <p14:creationId xmlns:p14="http://schemas.microsoft.com/office/powerpoint/2010/main" val="2012722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8B690EC-46D1-4E67-AE19-4168FE6BC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Москва 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4C66D790-1D8A-4EE1-B068-C39619E84C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261430"/>
            <a:ext cx="5858407" cy="5858407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D4ECF5F-E58A-48CF-BD9C-BF03F5041D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18" y="1794383"/>
            <a:ext cx="5284246" cy="38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090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143DDCF-9FFB-4CFF-A890-E6F3AB148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7536" y="487673"/>
            <a:ext cx="4393676" cy="803799"/>
          </a:xfrm>
        </p:spPr>
        <p:txBody>
          <a:bodyPr/>
          <a:lstStyle/>
          <a:p>
            <a:r>
              <a:rPr lang="ru-RU" dirty="0"/>
              <a:t>Санкт-Петербург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A3BE9950-D3C4-4F0C-9286-AE5889F4F1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9713" y="0"/>
            <a:ext cx="5185549" cy="3519373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7EFB935-F19C-4780-AC75-A607767041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0535" y="2750326"/>
            <a:ext cx="6909801" cy="3890858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02E37CC-FA32-4B00-BEF6-5BB5B2603C01}"/>
              </a:ext>
            </a:extLst>
          </p:cNvPr>
          <p:cNvSpPr/>
          <p:nvPr/>
        </p:nvSpPr>
        <p:spPr>
          <a:xfrm>
            <a:off x="0" y="4203115"/>
            <a:ext cx="45814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/>
              <a:t>Площадь	1439 км²</a:t>
            </a:r>
          </a:p>
          <a:p>
            <a:r>
              <a:rPr lang="ru-RU" sz="2400" dirty="0"/>
              <a:t>Население ↗5 652 922[2] человека (2025)</a:t>
            </a:r>
          </a:p>
        </p:txBody>
      </p:sp>
    </p:spTree>
    <p:extLst>
      <p:ext uri="{BB962C8B-B14F-4D97-AF65-F5344CB8AC3E}">
        <p14:creationId xmlns:p14="http://schemas.microsoft.com/office/powerpoint/2010/main" val="1493907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>
            <a:extLst>
              <a:ext uri="{FF2B5EF4-FFF2-40B4-BE49-F238E27FC236}">
                <a16:creationId xmlns:a16="http://schemas.microsoft.com/office/drawing/2014/main" id="{D8EB00F0-8E7E-4159-B746-1369038C01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8730" y="1098409"/>
            <a:ext cx="4955013" cy="3352229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2AAF1D3-EA56-4539-AE10-BAE85C9B6FED}"/>
              </a:ext>
            </a:extLst>
          </p:cNvPr>
          <p:cNvSpPr/>
          <p:nvPr/>
        </p:nvSpPr>
        <p:spPr>
          <a:xfrm>
            <a:off x="480768" y="414779"/>
            <a:ext cx="382053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dirty="0"/>
              <a:t>Санкт-Петербург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8365281-F3E4-49A8-97EC-95F602FBE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805" y="2487506"/>
            <a:ext cx="6555741" cy="437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157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E1448D6-40D9-4A70-9D10-DFDEF540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334" y="539136"/>
            <a:ext cx="4129726" cy="1325563"/>
          </a:xfrm>
        </p:spPr>
        <p:txBody>
          <a:bodyPr/>
          <a:lstStyle/>
          <a:p>
            <a:r>
              <a:rPr lang="ru-RU" dirty="0"/>
              <a:t>Казань 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E56D9C74-48C4-4C23-BDEE-C7209A47C2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82705" y="210671"/>
            <a:ext cx="6515493" cy="434366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648E2879-0C0B-4B59-974C-EF2A5BAD5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236" y="2382502"/>
            <a:ext cx="4910370" cy="3273580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96353CD-721C-4524-95AB-A1C148EC2C8F}"/>
              </a:ext>
            </a:extLst>
          </p:cNvPr>
          <p:cNvSpPr/>
          <p:nvPr/>
        </p:nvSpPr>
        <p:spPr>
          <a:xfrm>
            <a:off x="6790442" y="4893003"/>
            <a:ext cx="386184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/>
              <a:t>Площадь	588,9844</a:t>
            </a:r>
          </a:p>
          <a:p>
            <a:r>
              <a:rPr lang="ru-RU" sz="2400" dirty="0"/>
              <a:t>Население	↗1 329 825[2] человек (2025)</a:t>
            </a:r>
          </a:p>
        </p:txBody>
      </p:sp>
    </p:spTree>
    <p:extLst>
      <p:ext uri="{BB962C8B-B14F-4D97-AF65-F5344CB8AC3E}">
        <p14:creationId xmlns:p14="http://schemas.microsoft.com/office/powerpoint/2010/main" val="3840420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192D65C-86C6-6D0A-2F68-FFCD790389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2CBE514-5C13-AE26-49C7-32559CEFD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4863" y="551688"/>
            <a:ext cx="4868399" cy="5754624"/>
          </a:xfrm>
        </p:spPr>
        <p:txBody>
          <a:bodyPr>
            <a:noAutofit/>
          </a:bodyPr>
          <a:lstStyle/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Русский народный танец — русское народное танцевальное искусство, представленное в виде народного сценического танца.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Для мужской пляски характерны удаль, широта души, юмор;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женский танец отличается плавностью, величавостью, лёгким кокетством.</a:t>
            </a:r>
          </a:p>
        </p:txBody>
      </p:sp>
    </p:spTree>
    <p:extLst>
      <p:ext uri="{BB962C8B-B14F-4D97-AF65-F5344CB8AC3E}">
        <p14:creationId xmlns:p14="http://schemas.microsoft.com/office/powerpoint/2010/main" val="3419314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Группа 24">
            <a:extLst>
              <a:ext uri="{FF2B5EF4-FFF2-40B4-BE49-F238E27FC236}">
                <a16:creationId xmlns:a16="http://schemas.microsoft.com/office/drawing/2014/main" id="{32412868-FD42-4E11-9E26-AC385AC4D41B}"/>
              </a:ext>
            </a:extLst>
          </p:cNvPr>
          <p:cNvGrpSpPr/>
          <p:nvPr/>
        </p:nvGrpSpPr>
        <p:grpSpPr>
          <a:xfrm>
            <a:off x="0" y="6506806"/>
            <a:ext cx="12192000" cy="538480"/>
            <a:chOff x="0" y="6319520"/>
            <a:chExt cx="12192000" cy="538480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4E3A6117-415A-4225-B4EB-188F31DE4E88}"/>
                </a:ext>
              </a:extLst>
            </p:cNvPr>
            <p:cNvSpPr/>
            <p:nvPr/>
          </p:nvSpPr>
          <p:spPr>
            <a:xfrm>
              <a:off x="0" y="6319520"/>
              <a:ext cx="12192000" cy="538480"/>
            </a:xfrm>
            <a:prstGeom prst="rect">
              <a:avLst/>
            </a:prstGeom>
            <a:solidFill>
              <a:srgbClr val="0340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29" name="Прямоугольник 28">
              <a:extLst>
                <a:ext uri="{FF2B5EF4-FFF2-40B4-BE49-F238E27FC236}">
                  <a16:creationId xmlns:a16="http://schemas.microsoft.com/office/drawing/2014/main" id="{D012D467-D0B8-4DAC-ADA0-4D560BBCA05D}"/>
                </a:ext>
              </a:extLst>
            </p:cNvPr>
            <p:cNvSpPr/>
            <p:nvPr/>
          </p:nvSpPr>
          <p:spPr>
            <a:xfrm>
              <a:off x="11724640" y="6319520"/>
              <a:ext cx="467360" cy="538480"/>
            </a:xfrm>
            <a:prstGeom prst="rect">
              <a:avLst/>
            </a:prstGeom>
            <a:solidFill>
              <a:srgbClr val="4BAD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0" name="Прямоугольник 29">
              <a:extLst>
                <a:ext uri="{FF2B5EF4-FFF2-40B4-BE49-F238E27FC236}">
                  <a16:creationId xmlns:a16="http://schemas.microsoft.com/office/drawing/2014/main" id="{CCE12854-D000-4947-B04F-87F4753B63DB}"/>
                </a:ext>
              </a:extLst>
            </p:cNvPr>
            <p:cNvSpPr/>
            <p:nvPr/>
          </p:nvSpPr>
          <p:spPr>
            <a:xfrm>
              <a:off x="11490960" y="6319520"/>
              <a:ext cx="467360" cy="538480"/>
            </a:xfrm>
            <a:prstGeom prst="rect">
              <a:avLst/>
            </a:prstGeom>
            <a:solidFill>
              <a:srgbClr val="3B94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1" name="Прямоугольник 30">
              <a:extLst>
                <a:ext uri="{FF2B5EF4-FFF2-40B4-BE49-F238E27FC236}">
                  <a16:creationId xmlns:a16="http://schemas.microsoft.com/office/drawing/2014/main" id="{4C9A35BE-787C-41B0-8BF0-99B39BDEEC86}"/>
                </a:ext>
              </a:extLst>
            </p:cNvPr>
            <p:cNvSpPr/>
            <p:nvPr/>
          </p:nvSpPr>
          <p:spPr>
            <a:xfrm>
              <a:off x="11257280" y="6319520"/>
              <a:ext cx="467360" cy="538480"/>
            </a:xfrm>
            <a:prstGeom prst="rect">
              <a:avLst/>
            </a:prstGeom>
            <a:solidFill>
              <a:srgbClr val="6DC1F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pic>
        <p:nvPicPr>
          <p:cNvPr id="33" name="Рисунок 32" descr="Изображение выглядит как гора&#10;&#10;Автоматически созданное описание">
            <a:extLst>
              <a:ext uri="{FF2B5EF4-FFF2-40B4-BE49-F238E27FC236}">
                <a16:creationId xmlns:a16="http://schemas.microsoft.com/office/drawing/2014/main" id="{AF47F023-B6B7-43EC-A019-6D21178621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1" b="62352"/>
          <a:stretch/>
        </p:blipFill>
        <p:spPr>
          <a:xfrm>
            <a:off x="0" y="-129311"/>
            <a:ext cx="12192000" cy="1691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491BB7-6210-55F2-4DCC-AE500E6080A4}"/>
              </a:ext>
            </a:extLst>
          </p:cNvPr>
          <p:cNvSpPr txBox="1"/>
          <p:nvPr/>
        </p:nvSpPr>
        <p:spPr>
          <a:xfrm>
            <a:off x="349180" y="979920"/>
            <a:ext cx="1149059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Как называется русский народный танец?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Русский народный танец не имеет единого названия, а является общим термином для множества танцев, таких как хороводы, пляски и кадрили. К основным видам русских народных танцев относятся: хороводы (круговые, часто с песней, например, пляски (импровизированные, как «Барыня» или «Калинка», и с определенными фигурами) и кадрили (парные танцы с четким построением). </a:t>
            </a:r>
          </a:p>
          <a:p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Хороводы: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	Круговые танцы, которые могут быть женскими, смешанными, с песней или диалогом участников. 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Пляски: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Отличаются импровизационным характером и могут быть сольными или групповыми. 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ru-RU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Барыня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Импровизированная пляска с живым темпом и веселым настроем. 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Калинка: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Задорный танец, построенный на импровизации с характерными прыжками и наклонами. </a:t>
            </a:r>
          </a:p>
          <a:p>
            <a:r>
              <a:rPr lang="ru-RU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Перепляс: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Состязательный танец, в котором танцоры по очереди демонстрируют движения. </a:t>
            </a: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Кадриль:</a:t>
            </a:r>
          </a:p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Парный танец с четкой последовательностью фигур, который пришел из салонного танца и стал популярным в народе. </a:t>
            </a:r>
          </a:p>
        </p:txBody>
      </p:sp>
    </p:spTree>
    <p:extLst>
      <p:ext uri="{BB962C8B-B14F-4D97-AF65-F5344CB8AC3E}">
        <p14:creationId xmlns:p14="http://schemas.microsoft.com/office/powerpoint/2010/main" val="1319086315"/>
      </p:ext>
    </p:extLst>
  </p:cSld>
  <p:clrMapOvr>
    <a:masterClrMapping/>
  </p:clrMapOvr>
  <p:transition spd="slow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02A16E6B-1B32-4150-AE70-A274F79225D7}"/>
              </a:ext>
            </a:extLst>
          </p:cNvPr>
          <p:cNvGrpSpPr/>
          <p:nvPr/>
        </p:nvGrpSpPr>
        <p:grpSpPr>
          <a:xfrm>
            <a:off x="0" y="6506806"/>
            <a:ext cx="12192000" cy="538480"/>
            <a:chOff x="0" y="6319520"/>
            <a:chExt cx="12192000" cy="538480"/>
          </a:xfrm>
        </p:grpSpPr>
        <p:sp>
          <p:nvSpPr>
            <p:cNvPr id="8" name="Прямоугольник 7">
              <a:extLst>
                <a:ext uri="{FF2B5EF4-FFF2-40B4-BE49-F238E27FC236}">
                  <a16:creationId xmlns:a16="http://schemas.microsoft.com/office/drawing/2014/main" id="{74E88D72-1118-4809-B007-44BF01A1A017}"/>
                </a:ext>
              </a:extLst>
            </p:cNvPr>
            <p:cNvSpPr/>
            <p:nvPr/>
          </p:nvSpPr>
          <p:spPr>
            <a:xfrm>
              <a:off x="0" y="6319520"/>
              <a:ext cx="12192000" cy="538480"/>
            </a:xfrm>
            <a:prstGeom prst="rect">
              <a:avLst/>
            </a:prstGeom>
            <a:solidFill>
              <a:srgbClr val="0340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9" name="Прямоугольник 8">
              <a:extLst>
                <a:ext uri="{FF2B5EF4-FFF2-40B4-BE49-F238E27FC236}">
                  <a16:creationId xmlns:a16="http://schemas.microsoft.com/office/drawing/2014/main" id="{43C5AA73-CDCD-4501-ACF6-BA5E090B8805}"/>
                </a:ext>
              </a:extLst>
            </p:cNvPr>
            <p:cNvSpPr/>
            <p:nvPr/>
          </p:nvSpPr>
          <p:spPr>
            <a:xfrm>
              <a:off x="11724640" y="6319520"/>
              <a:ext cx="467360" cy="538480"/>
            </a:xfrm>
            <a:prstGeom prst="rect">
              <a:avLst/>
            </a:prstGeom>
            <a:solidFill>
              <a:srgbClr val="4BAD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0" name="Прямоугольник 9">
              <a:extLst>
                <a:ext uri="{FF2B5EF4-FFF2-40B4-BE49-F238E27FC236}">
                  <a16:creationId xmlns:a16="http://schemas.microsoft.com/office/drawing/2014/main" id="{3DD6834B-8823-4A37-891F-8B6083D83301}"/>
                </a:ext>
              </a:extLst>
            </p:cNvPr>
            <p:cNvSpPr/>
            <p:nvPr/>
          </p:nvSpPr>
          <p:spPr>
            <a:xfrm>
              <a:off x="11490960" y="6319520"/>
              <a:ext cx="467360" cy="538480"/>
            </a:xfrm>
            <a:prstGeom prst="rect">
              <a:avLst/>
            </a:prstGeom>
            <a:solidFill>
              <a:srgbClr val="3B94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1" name="Прямоугольник 10">
              <a:extLst>
                <a:ext uri="{FF2B5EF4-FFF2-40B4-BE49-F238E27FC236}">
                  <a16:creationId xmlns:a16="http://schemas.microsoft.com/office/drawing/2014/main" id="{86FDD3DA-95B1-49ED-8B71-970D53E0F0AD}"/>
                </a:ext>
              </a:extLst>
            </p:cNvPr>
            <p:cNvSpPr/>
            <p:nvPr/>
          </p:nvSpPr>
          <p:spPr>
            <a:xfrm>
              <a:off x="11257280" y="6319520"/>
              <a:ext cx="467360" cy="538480"/>
            </a:xfrm>
            <a:prstGeom prst="rect">
              <a:avLst/>
            </a:prstGeom>
            <a:solidFill>
              <a:srgbClr val="6DC1F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pic>
        <p:nvPicPr>
          <p:cNvPr id="12" name="Рисунок 11" descr="Изображение выглядит как гора&#10;&#10;Автоматически созданное описание">
            <a:extLst>
              <a:ext uri="{FF2B5EF4-FFF2-40B4-BE49-F238E27FC236}">
                <a16:creationId xmlns:a16="http://schemas.microsoft.com/office/drawing/2014/main" id="{FCED2B97-52AF-4AFC-97FC-3A9EC779AF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1" b="62352"/>
          <a:stretch/>
        </p:blipFill>
        <p:spPr>
          <a:xfrm>
            <a:off x="0" y="-207884"/>
            <a:ext cx="12192000" cy="169164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B0D07F7-878C-FCE9-8FBA-C98C70F80048}"/>
              </a:ext>
            </a:extLst>
          </p:cNvPr>
          <p:cNvSpPr txBox="1"/>
          <p:nvPr/>
        </p:nvSpPr>
        <p:spPr>
          <a:xfrm>
            <a:off x="490281" y="547983"/>
            <a:ext cx="1121143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Хоровод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 это не просто танец. Это древний обряд, сакральное действо, которое наши предки использовали для связи с природой, предками и друг с другом. В хороводе каждый шаг, каждый поворот имеет глубокий смысл. Это символ единства, гармонии и цикличности жизни.</a:t>
            </a:r>
          </a:p>
        </p:txBody>
      </p:sp>
      <p:pic>
        <p:nvPicPr>
          <p:cNvPr id="17" name="Ансамбль Берёзка - Хоровод цепочка(1)">
            <a:hlinkClick r:id="" action="ppaction://media"/>
            <a:extLst>
              <a:ext uri="{FF2B5EF4-FFF2-40B4-BE49-F238E27FC236}">
                <a16:creationId xmlns:a16="http://schemas.microsoft.com/office/drawing/2014/main" id="{42750CAB-5784-F481-8343-17A7BD7A04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10086" y="1929402"/>
            <a:ext cx="6371828" cy="3584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051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68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Березка3">
            <a:hlinkClick r:id="" action="ppaction://media"/>
            <a:extLst>
              <a:ext uri="{FF2B5EF4-FFF2-40B4-BE49-F238E27FC236}">
                <a16:creationId xmlns:a16="http://schemas.microsoft.com/office/drawing/2014/main" id="{5F094C32-B2FD-4315-B9C8-F42B22097C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5361" y="271021"/>
            <a:ext cx="8387103" cy="629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1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 descr="Изображение выглядит как гора&#10;&#10;Автоматически созданное описание">
            <a:extLst>
              <a:ext uri="{FF2B5EF4-FFF2-40B4-BE49-F238E27FC236}">
                <a16:creationId xmlns:a16="http://schemas.microsoft.com/office/drawing/2014/main" id="{867B8456-9B76-468C-B4BB-2248933DBDE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1" b="62352"/>
          <a:stretch/>
        </p:blipFill>
        <p:spPr>
          <a:xfrm>
            <a:off x="0" y="-207884"/>
            <a:ext cx="12192000" cy="1691641"/>
          </a:xfrm>
          <a:prstGeom prst="rect">
            <a:avLst/>
          </a:prstGeom>
        </p:spPr>
      </p:pic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A2523B5A-48EB-4BEA-8ADB-F7C1C68AFF4A}"/>
              </a:ext>
            </a:extLst>
          </p:cNvPr>
          <p:cNvGrpSpPr/>
          <p:nvPr/>
        </p:nvGrpSpPr>
        <p:grpSpPr>
          <a:xfrm>
            <a:off x="0" y="6506806"/>
            <a:ext cx="12192000" cy="538480"/>
            <a:chOff x="0" y="6319520"/>
            <a:chExt cx="12192000" cy="538480"/>
          </a:xfrm>
        </p:grpSpPr>
        <p:sp>
          <p:nvSpPr>
            <p:cNvPr id="7" name="Прямоугольник 6">
              <a:extLst>
                <a:ext uri="{FF2B5EF4-FFF2-40B4-BE49-F238E27FC236}">
                  <a16:creationId xmlns:a16="http://schemas.microsoft.com/office/drawing/2014/main" id="{C3F82729-1324-4557-95CD-9AF77503CF6B}"/>
                </a:ext>
              </a:extLst>
            </p:cNvPr>
            <p:cNvSpPr/>
            <p:nvPr/>
          </p:nvSpPr>
          <p:spPr>
            <a:xfrm>
              <a:off x="0" y="6319520"/>
              <a:ext cx="12192000" cy="538480"/>
            </a:xfrm>
            <a:prstGeom prst="rect">
              <a:avLst/>
            </a:prstGeom>
            <a:solidFill>
              <a:srgbClr val="0340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8" name="Прямоугольник 7">
              <a:extLst>
                <a:ext uri="{FF2B5EF4-FFF2-40B4-BE49-F238E27FC236}">
                  <a16:creationId xmlns:a16="http://schemas.microsoft.com/office/drawing/2014/main" id="{8AB0B190-1EE7-4629-B1E7-E51D2EB2FC0B}"/>
                </a:ext>
              </a:extLst>
            </p:cNvPr>
            <p:cNvSpPr/>
            <p:nvPr/>
          </p:nvSpPr>
          <p:spPr>
            <a:xfrm>
              <a:off x="11724640" y="6319520"/>
              <a:ext cx="467360" cy="538480"/>
            </a:xfrm>
            <a:prstGeom prst="rect">
              <a:avLst/>
            </a:prstGeom>
            <a:solidFill>
              <a:srgbClr val="4BAD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9" name="Прямоугольник 8">
              <a:extLst>
                <a:ext uri="{FF2B5EF4-FFF2-40B4-BE49-F238E27FC236}">
                  <a16:creationId xmlns:a16="http://schemas.microsoft.com/office/drawing/2014/main" id="{4FC7FA5A-F5FA-4909-A94D-3EAB736B3B13}"/>
                </a:ext>
              </a:extLst>
            </p:cNvPr>
            <p:cNvSpPr/>
            <p:nvPr/>
          </p:nvSpPr>
          <p:spPr>
            <a:xfrm>
              <a:off x="11490960" y="6319520"/>
              <a:ext cx="467360" cy="538480"/>
            </a:xfrm>
            <a:prstGeom prst="rect">
              <a:avLst/>
            </a:prstGeom>
            <a:solidFill>
              <a:srgbClr val="3B94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0" name="Прямоугольник 9">
              <a:extLst>
                <a:ext uri="{FF2B5EF4-FFF2-40B4-BE49-F238E27FC236}">
                  <a16:creationId xmlns:a16="http://schemas.microsoft.com/office/drawing/2014/main" id="{C05CE8DC-0490-4994-82D1-86EE2F824551}"/>
                </a:ext>
              </a:extLst>
            </p:cNvPr>
            <p:cNvSpPr/>
            <p:nvPr/>
          </p:nvSpPr>
          <p:spPr>
            <a:xfrm>
              <a:off x="11257280" y="6319520"/>
              <a:ext cx="467360" cy="538480"/>
            </a:xfrm>
            <a:prstGeom prst="rect">
              <a:avLst/>
            </a:prstGeom>
            <a:solidFill>
              <a:srgbClr val="6DC1F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2A9AEAF-DC47-8ED0-69AA-997057C8BF6C}"/>
              </a:ext>
            </a:extLst>
          </p:cNvPr>
          <p:cNvSpPr txBox="1"/>
          <p:nvPr/>
        </p:nvSpPr>
        <p:spPr>
          <a:xfrm>
            <a:off x="729868" y="999647"/>
            <a:ext cx="107610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Пляска - </a:t>
            </a:r>
            <a:r>
              <a:rPr kumimoji="0" lang="ru-RU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танец, часто импровизационный, выражающий сильные эмоции, в отличие от более формального танца.</a:t>
            </a:r>
            <a:endParaRPr lang="ru-RU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D566B13-0F4D-BE9A-F909-6275C6EEFA74}"/>
              </a:ext>
            </a:extLst>
          </p:cNvPr>
          <p:cNvSpPr txBox="1"/>
          <p:nvPr/>
        </p:nvSpPr>
        <p:spPr>
          <a:xfrm>
            <a:off x="856561" y="1830644"/>
            <a:ext cx="30323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dirty="0"/>
              <a:t>Барыня	Калинка   Перепляс</a:t>
            </a:r>
          </a:p>
        </p:txBody>
      </p:sp>
      <p:pic>
        <p:nvPicPr>
          <p:cNvPr id="17" name="Барыня. Ансамбль танца РАДОСТЬ, г.Мурманск.">
            <a:hlinkClick r:id="" action="ppaction://media"/>
            <a:extLst>
              <a:ext uri="{FF2B5EF4-FFF2-40B4-BE49-F238E27FC236}">
                <a16:creationId xmlns:a16="http://schemas.microsoft.com/office/drawing/2014/main" id="{2347699F-8154-D8E5-38C5-CEE2CC57EA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02223" y="1854415"/>
            <a:ext cx="6826518" cy="383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34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17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 descr="Изображение выглядит как гора&#10;&#10;Автоматически созданное описание">
            <a:extLst>
              <a:ext uri="{FF2B5EF4-FFF2-40B4-BE49-F238E27FC236}">
                <a16:creationId xmlns:a16="http://schemas.microsoft.com/office/drawing/2014/main" id="{74700BE7-4F71-4B5F-B61C-80BCC90994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1" b="62352"/>
          <a:stretch/>
        </p:blipFill>
        <p:spPr>
          <a:xfrm>
            <a:off x="0" y="-207884"/>
            <a:ext cx="12192000" cy="1691641"/>
          </a:xfrm>
          <a:prstGeom prst="rect">
            <a:avLst/>
          </a:prstGeom>
        </p:spPr>
      </p:pic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D9907BE9-49EC-43EA-B839-5F6E51BF629F}"/>
              </a:ext>
            </a:extLst>
          </p:cNvPr>
          <p:cNvGrpSpPr/>
          <p:nvPr/>
        </p:nvGrpSpPr>
        <p:grpSpPr>
          <a:xfrm>
            <a:off x="0" y="6506806"/>
            <a:ext cx="12192000" cy="538480"/>
            <a:chOff x="0" y="6319520"/>
            <a:chExt cx="12192000" cy="538480"/>
          </a:xfrm>
        </p:grpSpPr>
        <p:sp>
          <p:nvSpPr>
            <p:cNvPr id="11" name="Прямоугольник 10">
              <a:extLst>
                <a:ext uri="{FF2B5EF4-FFF2-40B4-BE49-F238E27FC236}">
                  <a16:creationId xmlns:a16="http://schemas.microsoft.com/office/drawing/2014/main" id="{F8E95D64-EBD6-4416-89AE-233540B9B5C7}"/>
                </a:ext>
              </a:extLst>
            </p:cNvPr>
            <p:cNvSpPr/>
            <p:nvPr/>
          </p:nvSpPr>
          <p:spPr>
            <a:xfrm>
              <a:off x="0" y="6319520"/>
              <a:ext cx="12192000" cy="538480"/>
            </a:xfrm>
            <a:prstGeom prst="rect">
              <a:avLst/>
            </a:prstGeom>
            <a:solidFill>
              <a:srgbClr val="0340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2" name="Прямоугольник 11">
              <a:extLst>
                <a:ext uri="{FF2B5EF4-FFF2-40B4-BE49-F238E27FC236}">
                  <a16:creationId xmlns:a16="http://schemas.microsoft.com/office/drawing/2014/main" id="{EF22E07F-D3E9-41FE-B403-6DB9CC11622E}"/>
                </a:ext>
              </a:extLst>
            </p:cNvPr>
            <p:cNvSpPr/>
            <p:nvPr/>
          </p:nvSpPr>
          <p:spPr>
            <a:xfrm>
              <a:off x="11724640" y="6319520"/>
              <a:ext cx="467360" cy="538480"/>
            </a:xfrm>
            <a:prstGeom prst="rect">
              <a:avLst/>
            </a:prstGeom>
            <a:solidFill>
              <a:srgbClr val="4BAD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3" name="Прямоугольник 12">
              <a:extLst>
                <a:ext uri="{FF2B5EF4-FFF2-40B4-BE49-F238E27FC236}">
                  <a16:creationId xmlns:a16="http://schemas.microsoft.com/office/drawing/2014/main" id="{3AD22A72-3E8B-47EE-8E68-7C37F76773EA}"/>
                </a:ext>
              </a:extLst>
            </p:cNvPr>
            <p:cNvSpPr/>
            <p:nvPr/>
          </p:nvSpPr>
          <p:spPr>
            <a:xfrm>
              <a:off x="11490960" y="6319520"/>
              <a:ext cx="467360" cy="538480"/>
            </a:xfrm>
            <a:prstGeom prst="rect">
              <a:avLst/>
            </a:prstGeom>
            <a:solidFill>
              <a:srgbClr val="3B94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35DB7A0D-9A4A-41C8-982C-7D993FC034F1}"/>
                </a:ext>
              </a:extLst>
            </p:cNvPr>
            <p:cNvSpPr/>
            <p:nvPr/>
          </p:nvSpPr>
          <p:spPr>
            <a:xfrm>
              <a:off x="11257280" y="6319520"/>
              <a:ext cx="467360" cy="538480"/>
            </a:xfrm>
            <a:prstGeom prst="rect">
              <a:avLst/>
            </a:prstGeom>
            <a:solidFill>
              <a:srgbClr val="6DC1F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sp>
        <p:nvSpPr>
          <p:cNvPr id="4" name="Объект 3">
            <a:extLst>
              <a:ext uri="{FF2B5EF4-FFF2-40B4-BE49-F238E27FC236}">
                <a16:creationId xmlns:a16="http://schemas.microsoft.com/office/drawing/2014/main" id="{C74C2C29-DF47-F0DF-347D-B42F698B2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152" y="1208681"/>
            <a:ext cx="11416168" cy="1005709"/>
          </a:xfrm>
        </p:spPr>
        <p:txBody>
          <a:bodyPr/>
          <a:lstStyle/>
          <a:p>
            <a:pPr marL="0" indent="0">
              <a:buNone/>
            </a:pPr>
            <a:r>
              <a:rPr lang="ru-RU" b="1" dirty="0"/>
              <a:t>Кадриль</a:t>
            </a:r>
            <a:r>
              <a:rPr lang="ru-RU" dirty="0"/>
              <a:t> - парный танец, который изначально был салонным, а затем стал популярен как народный танец, например, в русской культуре.</a:t>
            </a:r>
          </a:p>
        </p:txBody>
      </p:sp>
      <p:pic>
        <p:nvPicPr>
          <p:cNvPr id="3" name="кадриль_2">
            <a:hlinkClick r:id="" action="ppaction://media"/>
            <a:extLst>
              <a:ext uri="{FF2B5EF4-FFF2-40B4-BE49-F238E27FC236}">
                <a16:creationId xmlns:a16="http://schemas.microsoft.com/office/drawing/2014/main" id="{0D66602B-F6C1-434A-827D-C37A5251A5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09566" y="2452296"/>
            <a:ext cx="6907753" cy="3885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82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DC6BC810-ADA5-4DCD-8BEA-A262FD23E834}"/>
              </a:ext>
            </a:extLst>
          </p:cNvPr>
          <p:cNvGrpSpPr/>
          <p:nvPr/>
        </p:nvGrpSpPr>
        <p:grpSpPr>
          <a:xfrm>
            <a:off x="0" y="6319520"/>
            <a:ext cx="12192000" cy="538480"/>
            <a:chOff x="0" y="6319520"/>
            <a:chExt cx="12192000" cy="538480"/>
          </a:xfrm>
        </p:grpSpPr>
        <p:sp>
          <p:nvSpPr>
            <p:cNvPr id="5" name="Прямоугольник 4">
              <a:extLst>
                <a:ext uri="{FF2B5EF4-FFF2-40B4-BE49-F238E27FC236}">
                  <a16:creationId xmlns:a16="http://schemas.microsoft.com/office/drawing/2014/main" id="{917A0733-2E79-4BE0-8B6A-6D8EBC198E20}"/>
                </a:ext>
              </a:extLst>
            </p:cNvPr>
            <p:cNvSpPr/>
            <p:nvPr/>
          </p:nvSpPr>
          <p:spPr>
            <a:xfrm>
              <a:off x="0" y="6319520"/>
              <a:ext cx="12192000" cy="538480"/>
            </a:xfrm>
            <a:prstGeom prst="rect">
              <a:avLst/>
            </a:prstGeom>
            <a:solidFill>
              <a:srgbClr val="0340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6" name="Прямоугольник 5">
              <a:extLst>
                <a:ext uri="{FF2B5EF4-FFF2-40B4-BE49-F238E27FC236}">
                  <a16:creationId xmlns:a16="http://schemas.microsoft.com/office/drawing/2014/main" id="{83E9B956-044B-4A27-A169-C9E1BCBF6F90}"/>
                </a:ext>
              </a:extLst>
            </p:cNvPr>
            <p:cNvSpPr/>
            <p:nvPr/>
          </p:nvSpPr>
          <p:spPr>
            <a:xfrm>
              <a:off x="11724640" y="6319520"/>
              <a:ext cx="467360" cy="538480"/>
            </a:xfrm>
            <a:prstGeom prst="rect">
              <a:avLst/>
            </a:prstGeom>
            <a:solidFill>
              <a:srgbClr val="4BADE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7" name="Прямоугольник 6">
              <a:extLst>
                <a:ext uri="{FF2B5EF4-FFF2-40B4-BE49-F238E27FC236}">
                  <a16:creationId xmlns:a16="http://schemas.microsoft.com/office/drawing/2014/main" id="{30AF94FA-F7C4-45BC-A496-85B4BE739904}"/>
                </a:ext>
              </a:extLst>
            </p:cNvPr>
            <p:cNvSpPr/>
            <p:nvPr/>
          </p:nvSpPr>
          <p:spPr>
            <a:xfrm>
              <a:off x="11490960" y="6319520"/>
              <a:ext cx="467360" cy="538480"/>
            </a:xfrm>
            <a:prstGeom prst="rect">
              <a:avLst/>
            </a:prstGeom>
            <a:solidFill>
              <a:srgbClr val="3B94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8" name="Прямоугольник 7">
              <a:extLst>
                <a:ext uri="{FF2B5EF4-FFF2-40B4-BE49-F238E27FC236}">
                  <a16:creationId xmlns:a16="http://schemas.microsoft.com/office/drawing/2014/main" id="{4E17E3D1-C7C1-4D8F-B98E-CD020EEBD0DB}"/>
                </a:ext>
              </a:extLst>
            </p:cNvPr>
            <p:cNvSpPr/>
            <p:nvPr/>
          </p:nvSpPr>
          <p:spPr>
            <a:xfrm>
              <a:off x="11257280" y="6319520"/>
              <a:ext cx="467360" cy="538480"/>
            </a:xfrm>
            <a:prstGeom prst="rect">
              <a:avLst/>
            </a:prstGeom>
            <a:solidFill>
              <a:srgbClr val="6DC1F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pic>
        <p:nvPicPr>
          <p:cNvPr id="9" name="Рисунок 8" descr="Изображение выглядит как гора&#10;&#10;Автоматически созданное описание">
            <a:extLst>
              <a:ext uri="{FF2B5EF4-FFF2-40B4-BE49-F238E27FC236}">
                <a16:creationId xmlns:a16="http://schemas.microsoft.com/office/drawing/2014/main" id="{BE64863A-9E64-457F-A9D0-A111BE51DC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22"/>
          <a:stretch/>
        </p:blipFill>
        <p:spPr>
          <a:xfrm>
            <a:off x="12853" y="0"/>
            <a:ext cx="12192000" cy="61569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D37F6DD-47F2-A355-392D-616321416487}"/>
              </a:ext>
            </a:extLst>
          </p:cNvPr>
          <p:cNvSpPr txBox="1"/>
          <p:nvPr/>
        </p:nvSpPr>
        <p:spPr>
          <a:xfrm>
            <a:off x="594911" y="1507670"/>
            <a:ext cx="1102788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Современные танцы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 это широкое понятие, охватывающее множество стилей, которые развиваются и меняются, отражая культурные тенденции. К ним относятся уличные стили (хип-хоп, брейк-данс, хаус), сценические и коммерческие направления (</a:t>
            </a: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контемпорари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джаз-фанк, </a:t>
            </a: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вог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k-</a:t>
            </a: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pop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а также танцы, ориентированные на самовыражение и импровизацию (стрип-пластика, реггетон-фьюжн).</a:t>
            </a:r>
          </a:p>
        </p:txBody>
      </p:sp>
    </p:spTree>
    <p:extLst>
      <p:ext uri="{BB962C8B-B14F-4D97-AF65-F5344CB8AC3E}">
        <p14:creationId xmlns:p14="http://schemas.microsoft.com/office/powerpoint/2010/main" val="31091673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Объект 3" descr="Изображение выглядит как человек, одежда, танцор, спорт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B656B57-672A-E1F8-EE78-6E2EED1085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84" r="2" b="2"/>
          <a:stretch>
            <a:fillRect/>
          </a:stretch>
        </p:blipFill>
        <p:spPr>
          <a:xfrm>
            <a:off x="1936160" y="944016"/>
            <a:ext cx="7641472" cy="534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9111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3FF5ACB-A12B-D356-C7FC-164E2C443E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429" b="1"/>
          <a:stretch>
            <a:fillRect/>
          </a:stretch>
        </p:blipFill>
        <p:spPr>
          <a:xfrm>
            <a:off x="7794519" y="3506112"/>
            <a:ext cx="4397481" cy="3351888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4" name="Объект 3">
            <a:extLst>
              <a:ext uri="{FF2B5EF4-FFF2-40B4-BE49-F238E27FC236}">
                <a16:creationId xmlns:a16="http://schemas.microsoft.com/office/drawing/2014/main" id="{61772CAA-9CA2-939C-0F2D-939FE011D3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279" r="10689"/>
          <a:stretch>
            <a:fillRect/>
          </a:stretch>
        </p:blipFill>
        <p:spPr>
          <a:xfrm>
            <a:off x="329205" y="35664"/>
            <a:ext cx="8618842" cy="6461750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89B6C24-7078-0C6B-3539-429AAF992F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774" r="3" b="3"/>
          <a:stretch>
            <a:fillRect/>
          </a:stretch>
        </p:blipFill>
        <p:spPr>
          <a:xfrm>
            <a:off x="6158317" y="10"/>
            <a:ext cx="6033683" cy="3351878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72543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9553788-B20B-49C3-BB66-2A4C8387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932" y="-238512"/>
            <a:ext cx="10515600" cy="1325563"/>
          </a:xfrm>
        </p:spPr>
        <p:txBody>
          <a:bodyPr/>
          <a:lstStyle/>
          <a:p>
            <a:r>
              <a:rPr lang="ru-RU" dirty="0"/>
              <a:t>Традиционные промыслы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135CECCC-20E9-489D-A42C-1BF988A6E0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49755" y="2265723"/>
            <a:ext cx="8314658" cy="4351338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79FCFB19-2D34-47C1-84F4-3EDA0C365454}"/>
              </a:ext>
            </a:extLst>
          </p:cNvPr>
          <p:cNvSpPr/>
          <p:nvPr/>
        </p:nvSpPr>
        <p:spPr>
          <a:xfrm>
            <a:off x="185285" y="836536"/>
            <a:ext cx="117584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Гжель — русский народный промысел, вид русской народной росписи, относящийся к бело-голубой керамике, а также один из традиционных российских центров производства керамики. Более широкое значение названия «Гжель», являющееся правильным с исторической и культурной точки зрения, — это обширный район, состоящий из 25 деревень, объединённых в «Гжельский </a:t>
            </a:r>
            <a:r>
              <a:rPr lang="ru-RU" dirty="0" err="1"/>
              <a:t>куст».«Гжельский</a:t>
            </a:r>
            <a:r>
              <a:rPr lang="ru-RU" dirty="0"/>
              <a:t> куст» расположен примерно в 60 километрах от Москвы </a:t>
            </a:r>
          </a:p>
        </p:txBody>
      </p:sp>
    </p:spTree>
    <p:extLst>
      <p:ext uri="{BB962C8B-B14F-4D97-AF65-F5344CB8AC3E}">
        <p14:creationId xmlns:p14="http://schemas.microsoft.com/office/powerpoint/2010/main" val="26539106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91B707D-EDC3-4E5F-A7D0-6C62C5B04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583730" cy="1325563"/>
          </a:xfrm>
        </p:spPr>
        <p:txBody>
          <a:bodyPr/>
          <a:lstStyle/>
          <a:p>
            <a:r>
              <a:rPr lang="ru-RU" dirty="0"/>
              <a:t>Хохлома 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CA19B35C-6D64-49CC-9CD5-C94CEA6A8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599381"/>
            <a:ext cx="5801784" cy="4351338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2E04FFB7-BA7C-4CC9-A13F-A209F42080EB}"/>
              </a:ext>
            </a:extLst>
          </p:cNvPr>
          <p:cNvSpPr/>
          <p:nvPr/>
        </p:nvSpPr>
        <p:spPr>
          <a:xfrm>
            <a:off x="6862712" y="103771"/>
            <a:ext cx="449108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В нижегородских краях в 17 веке родилось новое направление русских ремесленников — хохлома — декоративная роспись своеобразными узорами мебели и посуды из дерева. Цвет узоров красный, зеленый, черный. Фон золотистый.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8870E97-254E-43F3-9E72-77C29168FE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060" y="2516957"/>
            <a:ext cx="3017653" cy="399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0284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22697D4-DFBC-4E7D-BE9A-5BD70DDAD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Палех </a:t>
            </a:r>
          </a:p>
        </p:txBody>
      </p:sp>
      <p:pic>
        <p:nvPicPr>
          <p:cNvPr id="4" name="Объект 3">
            <a:extLst>
              <a:ext uri="{FF2B5EF4-FFF2-40B4-BE49-F238E27FC236}">
                <a16:creationId xmlns:a16="http://schemas.microsoft.com/office/drawing/2014/main" id="{12C96270-060C-40C9-A911-096E106FB2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9657" y="2141537"/>
            <a:ext cx="5925946" cy="435133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BE4E870-11C4-4527-BD8A-B1226119E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059" y="683443"/>
            <a:ext cx="3754549" cy="549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4750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>
            <a:extLst>
              <a:ext uri="{FF2B5EF4-FFF2-40B4-BE49-F238E27FC236}">
                <a16:creationId xmlns:a16="http://schemas.microsoft.com/office/drawing/2014/main" id="{5533E1E6-B824-42DE-BC27-466CD087FF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465" y="270202"/>
            <a:ext cx="5651088" cy="435133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BC5B685-359A-4ECE-8845-2A2ACF2216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365" y="270202"/>
            <a:ext cx="3883170" cy="3784862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2E05791-E5F8-479F-8409-D8BE1C3BC8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2856" y="3429000"/>
            <a:ext cx="5002491" cy="333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651138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4876</TotalTime>
  <Words>560</Words>
  <Application>Microsoft Office PowerPoint</Application>
  <PresentationFormat>Широкоэкранный</PresentationFormat>
  <Paragraphs>45</Paragraphs>
  <Slides>31</Slides>
  <Notes>0</Notes>
  <HiddenSlides>0</HiddenSlides>
  <MMClips>8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31</vt:i4>
      </vt:variant>
    </vt:vector>
  </HeadingPairs>
  <TitlesOfParts>
    <vt:vector size="35" baseType="lpstr">
      <vt:lpstr>Arial</vt:lpstr>
      <vt:lpstr>Calibri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Современная музыка</vt:lpstr>
      <vt:lpstr>Презентация PowerPoint</vt:lpstr>
      <vt:lpstr>Презентация PowerPoint</vt:lpstr>
      <vt:lpstr>Большой театр</vt:lpstr>
      <vt:lpstr>Современный театр</vt:lpstr>
      <vt:lpstr>Презентация PowerPoint</vt:lpstr>
      <vt:lpstr>Презентация PowerPoint</vt:lpstr>
      <vt:lpstr>Презентация PowerPoint</vt:lpstr>
      <vt:lpstr>Презентация PowerPoint</vt:lpstr>
      <vt:lpstr>музеи</vt:lpstr>
      <vt:lpstr>Москва </vt:lpstr>
      <vt:lpstr>Москва </vt:lpstr>
      <vt:lpstr>Санкт-Петербург</vt:lpstr>
      <vt:lpstr>Презентация PowerPoint</vt:lpstr>
      <vt:lpstr>Казань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Традиционные промыслы</vt:lpstr>
      <vt:lpstr>Хохлома </vt:lpstr>
      <vt:lpstr>Палех 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Русский язык в Африке: вчера, сегодня, завтра</dc:title>
  <dc:creator>Ельникова Светлана Игоревна</dc:creator>
  <cp:lastModifiedBy>Пользователь</cp:lastModifiedBy>
  <cp:revision>155</cp:revision>
  <cp:lastPrinted>2024-09-09T09:52:31Z</cp:lastPrinted>
  <dcterms:created xsi:type="dcterms:W3CDTF">2024-09-06T09:35:04Z</dcterms:created>
  <dcterms:modified xsi:type="dcterms:W3CDTF">2025-11-28T11:41:37Z</dcterms:modified>
</cp:coreProperties>
</file>